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315" r:id="rId3"/>
    <p:sldId id="328" r:id="rId4"/>
    <p:sldId id="329" r:id="rId5"/>
    <p:sldId id="257" r:id="rId6"/>
    <p:sldId id="258" r:id="rId7"/>
    <p:sldId id="259" r:id="rId8"/>
    <p:sldId id="301" r:id="rId9"/>
    <p:sldId id="331" r:id="rId10"/>
    <p:sldId id="267" r:id="rId11"/>
    <p:sldId id="316" r:id="rId12"/>
    <p:sldId id="303" r:id="rId13"/>
    <p:sldId id="304" r:id="rId14"/>
    <p:sldId id="269" r:id="rId15"/>
    <p:sldId id="273" r:id="rId16"/>
    <p:sldId id="274" r:id="rId17"/>
    <p:sldId id="310" r:id="rId18"/>
    <p:sldId id="312" r:id="rId19"/>
    <p:sldId id="281" r:id="rId20"/>
    <p:sldId id="314" r:id="rId21"/>
    <p:sldId id="317" r:id="rId22"/>
    <p:sldId id="276" r:id="rId23"/>
    <p:sldId id="279" r:id="rId24"/>
    <p:sldId id="313" r:id="rId25"/>
    <p:sldId id="277" r:id="rId26"/>
    <p:sldId id="332" r:id="rId27"/>
    <p:sldId id="278" r:id="rId28"/>
    <p:sldId id="308" r:id="rId29"/>
    <p:sldId id="318" r:id="rId30"/>
    <p:sldId id="285" r:id="rId31"/>
    <p:sldId id="283" r:id="rId32"/>
    <p:sldId id="319" r:id="rId33"/>
    <p:sldId id="320" r:id="rId34"/>
    <p:sldId id="289" r:id="rId35"/>
    <p:sldId id="321" r:id="rId36"/>
    <p:sldId id="322" r:id="rId37"/>
    <p:sldId id="323" r:id="rId38"/>
    <p:sldId id="293" r:id="rId39"/>
    <p:sldId id="324" r:id="rId40"/>
    <p:sldId id="325" r:id="rId41"/>
    <p:sldId id="300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7B9686-93A9-5641-8353-2702DB221EEA}" v="30" dt="2024-12-23T16:59:24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5"/>
    <p:restoredTop sz="94658"/>
  </p:normalViewPr>
  <p:slideViewPr>
    <p:cSldViewPr snapToGrid="0">
      <p:cViewPr varScale="1">
        <p:scale>
          <a:sx n="120" d="100"/>
          <a:sy n="120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B52012-1E0C-46EF-A685-1117A7A8797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4639E1-3049-4C22-A270-C2E19E6A242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Réaliser une sorte de Cartographie du groupe</a:t>
          </a:r>
          <a:endParaRPr lang="en-US"/>
        </a:p>
      </dgm:t>
    </dgm:pt>
    <dgm:pt modelId="{9C2B5DDF-D5A6-40FA-9846-E0EDB4641C42}" type="parTrans" cxnId="{E4B5FB5B-4FB0-4F5C-AE46-4932ECF95251}">
      <dgm:prSet/>
      <dgm:spPr/>
      <dgm:t>
        <a:bodyPr/>
        <a:lstStyle/>
        <a:p>
          <a:endParaRPr lang="en-US"/>
        </a:p>
      </dgm:t>
    </dgm:pt>
    <dgm:pt modelId="{9EEE683A-03BD-4D96-B69B-C545BC13D88A}" type="sibTrans" cxnId="{E4B5FB5B-4FB0-4F5C-AE46-4932ECF95251}">
      <dgm:prSet/>
      <dgm:spPr/>
      <dgm:t>
        <a:bodyPr/>
        <a:lstStyle/>
        <a:p>
          <a:endParaRPr lang="en-US"/>
        </a:p>
      </dgm:t>
    </dgm:pt>
    <dgm:pt modelId="{6B486990-059A-4D07-93AD-5744ABD7DC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Partager entre tous</a:t>
          </a:r>
          <a:endParaRPr lang="en-US"/>
        </a:p>
      </dgm:t>
    </dgm:pt>
    <dgm:pt modelId="{5D3D9192-6944-4FC9-80D5-7CF46C3EB8C3}" type="parTrans" cxnId="{8F4FB227-D561-4827-BE91-9DF83D1F1611}">
      <dgm:prSet/>
      <dgm:spPr/>
      <dgm:t>
        <a:bodyPr/>
        <a:lstStyle/>
        <a:p>
          <a:endParaRPr lang="en-US"/>
        </a:p>
      </dgm:t>
    </dgm:pt>
    <dgm:pt modelId="{CFA73888-F421-44B3-8C22-4ADBFB6DC7E5}" type="sibTrans" cxnId="{8F4FB227-D561-4827-BE91-9DF83D1F1611}">
      <dgm:prSet/>
      <dgm:spPr/>
      <dgm:t>
        <a:bodyPr/>
        <a:lstStyle/>
        <a:p>
          <a:endParaRPr lang="en-US"/>
        </a:p>
      </dgm:t>
    </dgm:pt>
    <dgm:pt modelId="{07B49CC5-B63C-463F-B127-BF3151683EF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Pour promouvoir :</a:t>
          </a:r>
          <a:br>
            <a:rPr lang="fr-FR"/>
          </a:br>
          <a:r>
            <a:rPr lang="fr-FR"/>
            <a:t>entraide</a:t>
          </a:r>
          <a:br>
            <a:rPr lang="fr-FR"/>
          </a:br>
          <a:r>
            <a:rPr lang="fr-FR"/>
            <a:t>solidarité</a:t>
          </a:r>
          <a:br>
            <a:rPr lang="fr-FR"/>
          </a:br>
          <a:r>
            <a:rPr lang="fr-FR"/>
            <a:t>enseignement mutuel</a:t>
          </a:r>
          <a:endParaRPr lang="en-US"/>
        </a:p>
      </dgm:t>
    </dgm:pt>
    <dgm:pt modelId="{514F9947-CD12-49D4-998B-029333E957A4}" type="parTrans" cxnId="{99ED9698-B8B4-4814-8B35-9A4644787FF1}">
      <dgm:prSet/>
      <dgm:spPr/>
      <dgm:t>
        <a:bodyPr/>
        <a:lstStyle/>
        <a:p>
          <a:endParaRPr lang="en-US"/>
        </a:p>
      </dgm:t>
    </dgm:pt>
    <dgm:pt modelId="{B76DD874-FCD1-4E84-A69D-695F179E8755}" type="sibTrans" cxnId="{99ED9698-B8B4-4814-8B35-9A4644787FF1}">
      <dgm:prSet/>
      <dgm:spPr/>
      <dgm:t>
        <a:bodyPr/>
        <a:lstStyle/>
        <a:p>
          <a:endParaRPr lang="en-US"/>
        </a:p>
      </dgm:t>
    </dgm:pt>
    <dgm:pt modelId="{4F46C673-C41A-430F-A816-0B77E49EF7B4}" type="pres">
      <dgm:prSet presAssocID="{68B52012-1E0C-46EF-A685-1117A7A87979}" presName="root" presStyleCnt="0">
        <dgm:presLayoutVars>
          <dgm:dir/>
          <dgm:resizeHandles val="exact"/>
        </dgm:presLayoutVars>
      </dgm:prSet>
      <dgm:spPr/>
    </dgm:pt>
    <dgm:pt modelId="{6FC6136A-E01E-4840-9091-F1FB317227D0}" type="pres">
      <dgm:prSet presAssocID="{424639E1-3049-4C22-A270-C2E19E6A2428}" presName="compNode" presStyleCnt="0"/>
      <dgm:spPr/>
    </dgm:pt>
    <dgm:pt modelId="{8AC19FD5-7F33-48C8-B480-712466BE7839}" type="pres">
      <dgm:prSet presAssocID="{424639E1-3049-4C22-A270-C2E19E6A2428}" presName="iconBgRect" presStyleLbl="bgShp" presStyleIdx="0" presStyleCnt="3"/>
      <dgm:spPr/>
    </dgm:pt>
    <dgm:pt modelId="{755FFC24-D1BE-4E17-BD38-FA6BB8CA8DAF}" type="pres">
      <dgm:prSet presAssocID="{424639E1-3049-4C22-A270-C2E19E6A24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881F2A0-8066-4958-94E8-12200FBBE99F}" type="pres">
      <dgm:prSet presAssocID="{424639E1-3049-4C22-A270-C2E19E6A2428}" presName="spaceRect" presStyleCnt="0"/>
      <dgm:spPr/>
    </dgm:pt>
    <dgm:pt modelId="{85DC4F90-F71E-445F-97AF-BDCCD2C77CB0}" type="pres">
      <dgm:prSet presAssocID="{424639E1-3049-4C22-A270-C2E19E6A2428}" presName="textRect" presStyleLbl="revTx" presStyleIdx="0" presStyleCnt="3">
        <dgm:presLayoutVars>
          <dgm:chMax val="1"/>
          <dgm:chPref val="1"/>
        </dgm:presLayoutVars>
      </dgm:prSet>
      <dgm:spPr/>
    </dgm:pt>
    <dgm:pt modelId="{66A192D1-EAFB-47E5-977A-40296015AEA9}" type="pres">
      <dgm:prSet presAssocID="{9EEE683A-03BD-4D96-B69B-C545BC13D88A}" presName="sibTrans" presStyleCnt="0"/>
      <dgm:spPr/>
    </dgm:pt>
    <dgm:pt modelId="{024C20EF-06E1-43E4-B27D-4B92ED994DDF}" type="pres">
      <dgm:prSet presAssocID="{6B486990-059A-4D07-93AD-5744ABD7DCAE}" presName="compNode" presStyleCnt="0"/>
      <dgm:spPr/>
    </dgm:pt>
    <dgm:pt modelId="{8E86E51A-104D-4A75-AECE-97ECC8DF5D61}" type="pres">
      <dgm:prSet presAssocID="{6B486990-059A-4D07-93AD-5744ABD7DCAE}" presName="iconBgRect" presStyleLbl="bgShp" presStyleIdx="1" presStyleCnt="3"/>
      <dgm:spPr/>
    </dgm:pt>
    <dgm:pt modelId="{09FC8D58-A6F0-43C6-BB5A-53B7C2D0D6A1}" type="pres">
      <dgm:prSet presAssocID="{6B486990-059A-4D07-93AD-5744ABD7DCA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tilisateurs"/>
        </a:ext>
      </dgm:extLst>
    </dgm:pt>
    <dgm:pt modelId="{45212414-2424-4B8B-A9BE-8FC21FF64D6F}" type="pres">
      <dgm:prSet presAssocID="{6B486990-059A-4D07-93AD-5744ABD7DCAE}" presName="spaceRect" presStyleCnt="0"/>
      <dgm:spPr/>
    </dgm:pt>
    <dgm:pt modelId="{D3E99CFB-897D-46C4-8318-3EA4B5DE4CFE}" type="pres">
      <dgm:prSet presAssocID="{6B486990-059A-4D07-93AD-5744ABD7DCAE}" presName="textRect" presStyleLbl="revTx" presStyleIdx="1" presStyleCnt="3">
        <dgm:presLayoutVars>
          <dgm:chMax val="1"/>
          <dgm:chPref val="1"/>
        </dgm:presLayoutVars>
      </dgm:prSet>
      <dgm:spPr/>
    </dgm:pt>
    <dgm:pt modelId="{6C1DDD38-F6B0-4B0C-A35E-DC35E21F1F72}" type="pres">
      <dgm:prSet presAssocID="{CFA73888-F421-44B3-8C22-4ADBFB6DC7E5}" presName="sibTrans" presStyleCnt="0"/>
      <dgm:spPr/>
    </dgm:pt>
    <dgm:pt modelId="{0961C264-F954-441C-9E1B-B3AE3F8DA368}" type="pres">
      <dgm:prSet presAssocID="{07B49CC5-B63C-463F-B127-BF3151683EF6}" presName="compNode" presStyleCnt="0"/>
      <dgm:spPr/>
    </dgm:pt>
    <dgm:pt modelId="{92025633-9781-4099-8735-A39615F01B5F}" type="pres">
      <dgm:prSet presAssocID="{07B49CC5-B63C-463F-B127-BF3151683EF6}" presName="iconBgRect" presStyleLbl="bgShp" presStyleIdx="2" presStyleCnt="3"/>
      <dgm:spPr/>
    </dgm:pt>
    <dgm:pt modelId="{B9F6419E-C857-4994-9914-F92B9F68E352}" type="pres">
      <dgm:prSet presAssocID="{07B49CC5-B63C-463F-B127-BF3151683EF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e"/>
        </a:ext>
      </dgm:extLst>
    </dgm:pt>
    <dgm:pt modelId="{9E4A0D83-989C-4937-B546-DD6243B96C99}" type="pres">
      <dgm:prSet presAssocID="{07B49CC5-B63C-463F-B127-BF3151683EF6}" presName="spaceRect" presStyleCnt="0"/>
      <dgm:spPr/>
    </dgm:pt>
    <dgm:pt modelId="{2B7CCBCD-D6C8-4223-A2AA-2BB79FC46D24}" type="pres">
      <dgm:prSet presAssocID="{07B49CC5-B63C-463F-B127-BF3151683EF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0BD2B10-C1B9-4BE5-8115-B3364C379A55}" type="presOf" srcId="{07B49CC5-B63C-463F-B127-BF3151683EF6}" destId="{2B7CCBCD-D6C8-4223-A2AA-2BB79FC46D24}" srcOrd="0" destOrd="0" presId="urn:microsoft.com/office/officeart/2018/5/layout/IconCircleLabelList"/>
    <dgm:cxn modelId="{8F4FB227-D561-4827-BE91-9DF83D1F1611}" srcId="{68B52012-1E0C-46EF-A685-1117A7A87979}" destId="{6B486990-059A-4D07-93AD-5744ABD7DCAE}" srcOrd="1" destOrd="0" parTransId="{5D3D9192-6944-4FC9-80D5-7CF46C3EB8C3}" sibTransId="{CFA73888-F421-44B3-8C22-4ADBFB6DC7E5}"/>
    <dgm:cxn modelId="{E4B5FB5B-4FB0-4F5C-AE46-4932ECF95251}" srcId="{68B52012-1E0C-46EF-A685-1117A7A87979}" destId="{424639E1-3049-4C22-A270-C2E19E6A2428}" srcOrd="0" destOrd="0" parTransId="{9C2B5DDF-D5A6-40FA-9846-E0EDB4641C42}" sibTransId="{9EEE683A-03BD-4D96-B69B-C545BC13D88A}"/>
    <dgm:cxn modelId="{99ED9698-B8B4-4814-8B35-9A4644787FF1}" srcId="{68B52012-1E0C-46EF-A685-1117A7A87979}" destId="{07B49CC5-B63C-463F-B127-BF3151683EF6}" srcOrd="2" destOrd="0" parTransId="{514F9947-CD12-49D4-998B-029333E957A4}" sibTransId="{B76DD874-FCD1-4E84-A69D-695F179E8755}"/>
    <dgm:cxn modelId="{E96CF1B0-C945-4766-90C9-76FDF74F2940}" type="presOf" srcId="{424639E1-3049-4C22-A270-C2E19E6A2428}" destId="{85DC4F90-F71E-445F-97AF-BDCCD2C77CB0}" srcOrd="0" destOrd="0" presId="urn:microsoft.com/office/officeart/2018/5/layout/IconCircleLabelList"/>
    <dgm:cxn modelId="{0FA617C5-C868-45C9-B33E-EB247AB0C0BA}" type="presOf" srcId="{68B52012-1E0C-46EF-A685-1117A7A87979}" destId="{4F46C673-C41A-430F-A816-0B77E49EF7B4}" srcOrd="0" destOrd="0" presId="urn:microsoft.com/office/officeart/2018/5/layout/IconCircleLabelList"/>
    <dgm:cxn modelId="{7FF586F6-6D65-479D-A9AD-E7BDB010331D}" type="presOf" srcId="{6B486990-059A-4D07-93AD-5744ABD7DCAE}" destId="{D3E99CFB-897D-46C4-8318-3EA4B5DE4CFE}" srcOrd="0" destOrd="0" presId="urn:microsoft.com/office/officeart/2018/5/layout/IconCircleLabelList"/>
    <dgm:cxn modelId="{6C096C0A-111F-4883-9ADB-5B38904E696F}" type="presParOf" srcId="{4F46C673-C41A-430F-A816-0B77E49EF7B4}" destId="{6FC6136A-E01E-4840-9091-F1FB317227D0}" srcOrd="0" destOrd="0" presId="urn:microsoft.com/office/officeart/2018/5/layout/IconCircleLabelList"/>
    <dgm:cxn modelId="{29B1F42D-3644-4D48-91A2-17F000A92C86}" type="presParOf" srcId="{6FC6136A-E01E-4840-9091-F1FB317227D0}" destId="{8AC19FD5-7F33-48C8-B480-712466BE7839}" srcOrd="0" destOrd="0" presId="urn:microsoft.com/office/officeart/2018/5/layout/IconCircleLabelList"/>
    <dgm:cxn modelId="{10C3F7D2-4A84-4D39-935E-7FB7ADB73BD9}" type="presParOf" srcId="{6FC6136A-E01E-4840-9091-F1FB317227D0}" destId="{755FFC24-D1BE-4E17-BD38-FA6BB8CA8DAF}" srcOrd="1" destOrd="0" presId="urn:microsoft.com/office/officeart/2018/5/layout/IconCircleLabelList"/>
    <dgm:cxn modelId="{C0E8536C-E75E-426D-85CF-9F2BC0C82351}" type="presParOf" srcId="{6FC6136A-E01E-4840-9091-F1FB317227D0}" destId="{0881F2A0-8066-4958-94E8-12200FBBE99F}" srcOrd="2" destOrd="0" presId="urn:microsoft.com/office/officeart/2018/5/layout/IconCircleLabelList"/>
    <dgm:cxn modelId="{426A19E1-5DDD-470B-8214-C81E126B4056}" type="presParOf" srcId="{6FC6136A-E01E-4840-9091-F1FB317227D0}" destId="{85DC4F90-F71E-445F-97AF-BDCCD2C77CB0}" srcOrd="3" destOrd="0" presId="urn:microsoft.com/office/officeart/2018/5/layout/IconCircleLabelList"/>
    <dgm:cxn modelId="{FAC6E410-8545-45BD-9801-049630B84920}" type="presParOf" srcId="{4F46C673-C41A-430F-A816-0B77E49EF7B4}" destId="{66A192D1-EAFB-47E5-977A-40296015AEA9}" srcOrd="1" destOrd="0" presId="urn:microsoft.com/office/officeart/2018/5/layout/IconCircleLabelList"/>
    <dgm:cxn modelId="{5972329C-7FA8-49CF-B597-ECDFE1B0235B}" type="presParOf" srcId="{4F46C673-C41A-430F-A816-0B77E49EF7B4}" destId="{024C20EF-06E1-43E4-B27D-4B92ED994DDF}" srcOrd="2" destOrd="0" presId="urn:microsoft.com/office/officeart/2018/5/layout/IconCircleLabelList"/>
    <dgm:cxn modelId="{59F91920-1189-4BCA-9433-7110721F20A0}" type="presParOf" srcId="{024C20EF-06E1-43E4-B27D-4B92ED994DDF}" destId="{8E86E51A-104D-4A75-AECE-97ECC8DF5D61}" srcOrd="0" destOrd="0" presId="urn:microsoft.com/office/officeart/2018/5/layout/IconCircleLabelList"/>
    <dgm:cxn modelId="{C26924EF-0FE2-4F52-8F72-5C5AB7953BF2}" type="presParOf" srcId="{024C20EF-06E1-43E4-B27D-4B92ED994DDF}" destId="{09FC8D58-A6F0-43C6-BB5A-53B7C2D0D6A1}" srcOrd="1" destOrd="0" presId="urn:microsoft.com/office/officeart/2018/5/layout/IconCircleLabelList"/>
    <dgm:cxn modelId="{181B1E39-5C3E-461D-8D54-B3BC76CEA097}" type="presParOf" srcId="{024C20EF-06E1-43E4-B27D-4B92ED994DDF}" destId="{45212414-2424-4B8B-A9BE-8FC21FF64D6F}" srcOrd="2" destOrd="0" presId="urn:microsoft.com/office/officeart/2018/5/layout/IconCircleLabelList"/>
    <dgm:cxn modelId="{2C71FFB0-F74E-48A7-A760-08339115E9E0}" type="presParOf" srcId="{024C20EF-06E1-43E4-B27D-4B92ED994DDF}" destId="{D3E99CFB-897D-46C4-8318-3EA4B5DE4CFE}" srcOrd="3" destOrd="0" presId="urn:microsoft.com/office/officeart/2018/5/layout/IconCircleLabelList"/>
    <dgm:cxn modelId="{26C208DD-8830-40AE-8221-430206FFA274}" type="presParOf" srcId="{4F46C673-C41A-430F-A816-0B77E49EF7B4}" destId="{6C1DDD38-F6B0-4B0C-A35E-DC35E21F1F72}" srcOrd="3" destOrd="0" presId="urn:microsoft.com/office/officeart/2018/5/layout/IconCircleLabelList"/>
    <dgm:cxn modelId="{5F512B23-DF7C-418F-8569-2E4A1212362F}" type="presParOf" srcId="{4F46C673-C41A-430F-A816-0B77E49EF7B4}" destId="{0961C264-F954-441C-9E1B-B3AE3F8DA368}" srcOrd="4" destOrd="0" presId="urn:microsoft.com/office/officeart/2018/5/layout/IconCircleLabelList"/>
    <dgm:cxn modelId="{A77E3790-2989-42A9-8CB4-C2368941D664}" type="presParOf" srcId="{0961C264-F954-441C-9E1B-B3AE3F8DA368}" destId="{92025633-9781-4099-8735-A39615F01B5F}" srcOrd="0" destOrd="0" presId="urn:microsoft.com/office/officeart/2018/5/layout/IconCircleLabelList"/>
    <dgm:cxn modelId="{F6042405-BB31-452B-A6E8-EB571626742B}" type="presParOf" srcId="{0961C264-F954-441C-9E1B-B3AE3F8DA368}" destId="{B9F6419E-C857-4994-9914-F92B9F68E352}" srcOrd="1" destOrd="0" presId="urn:microsoft.com/office/officeart/2018/5/layout/IconCircleLabelList"/>
    <dgm:cxn modelId="{5CEB326E-8D5F-49E4-93C5-BA492AB15DEB}" type="presParOf" srcId="{0961C264-F954-441C-9E1B-B3AE3F8DA368}" destId="{9E4A0D83-989C-4937-B546-DD6243B96C99}" srcOrd="2" destOrd="0" presId="urn:microsoft.com/office/officeart/2018/5/layout/IconCircleLabelList"/>
    <dgm:cxn modelId="{08863AEC-79C0-496A-9C88-6757D147A100}" type="presParOf" srcId="{0961C264-F954-441C-9E1B-B3AE3F8DA368}" destId="{2B7CCBCD-D6C8-4223-A2AA-2BB79FC46D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19FD5-7F33-48C8-B480-712466BE7839}">
      <dsp:nvSpPr>
        <dsp:cNvPr id="0" name=""/>
        <dsp:cNvSpPr/>
      </dsp:nvSpPr>
      <dsp:spPr>
        <a:xfrm>
          <a:off x="669330" y="349537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FFC24-D1BE-4E17-BD38-FA6BB8CA8DAF}">
      <dsp:nvSpPr>
        <dsp:cNvPr id="0" name=""/>
        <dsp:cNvSpPr/>
      </dsp:nvSpPr>
      <dsp:spPr>
        <a:xfrm>
          <a:off x="1093455" y="773662"/>
          <a:ext cx="1141874" cy="1141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C4F90-F71E-445F-97AF-BDCCD2C77CB0}">
      <dsp:nvSpPr>
        <dsp:cNvPr id="0" name=""/>
        <dsp:cNvSpPr/>
      </dsp:nvSpPr>
      <dsp:spPr>
        <a:xfrm>
          <a:off x="33142" y="295953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/>
            <a:t>Réaliser une sorte de Cartographie du groupe</a:t>
          </a:r>
          <a:endParaRPr lang="en-US" sz="1100" kern="1200"/>
        </a:p>
      </dsp:txBody>
      <dsp:txXfrm>
        <a:off x="33142" y="2959537"/>
        <a:ext cx="3262500" cy="720000"/>
      </dsp:txXfrm>
    </dsp:sp>
    <dsp:sp modelId="{8E86E51A-104D-4A75-AECE-97ECC8DF5D61}">
      <dsp:nvSpPr>
        <dsp:cNvPr id="0" name=""/>
        <dsp:cNvSpPr/>
      </dsp:nvSpPr>
      <dsp:spPr>
        <a:xfrm>
          <a:off x="4502767" y="349537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C8D58-A6F0-43C6-BB5A-53B7C2D0D6A1}">
      <dsp:nvSpPr>
        <dsp:cNvPr id="0" name=""/>
        <dsp:cNvSpPr/>
      </dsp:nvSpPr>
      <dsp:spPr>
        <a:xfrm>
          <a:off x="4926892" y="773662"/>
          <a:ext cx="1141874" cy="11418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99CFB-897D-46C4-8318-3EA4B5DE4CFE}">
      <dsp:nvSpPr>
        <dsp:cNvPr id="0" name=""/>
        <dsp:cNvSpPr/>
      </dsp:nvSpPr>
      <dsp:spPr>
        <a:xfrm>
          <a:off x="3866580" y="295953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/>
            <a:t>Partager entre tous</a:t>
          </a:r>
          <a:endParaRPr lang="en-US" sz="1100" kern="1200"/>
        </a:p>
      </dsp:txBody>
      <dsp:txXfrm>
        <a:off x="3866580" y="2959537"/>
        <a:ext cx="3262500" cy="720000"/>
      </dsp:txXfrm>
    </dsp:sp>
    <dsp:sp modelId="{92025633-9781-4099-8735-A39615F01B5F}">
      <dsp:nvSpPr>
        <dsp:cNvPr id="0" name=""/>
        <dsp:cNvSpPr/>
      </dsp:nvSpPr>
      <dsp:spPr>
        <a:xfrm>
          <a:off x="8336205" y="349537"/>
          <a:ext cx="1990125" cy="199012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F6419E-C857-4994-9914-F92B9F68E352}">
      <dsp:nvSpPr>
        <dsp:cNvPr id="0" name=""/>
        <dsp:cNvSpPr/>
      </dsp:nvSpPr>
      <dsp:spPr>
        <a:xfrm>
          <a:off x="8760330" y="773662"/>
          <a:ext cx="1141874" cy="11418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CCBCD-D6C8-4223-A2AA-2BB79FC46D24}">
      <dsp:nvSpPr>
        <dsp:cNvPr id="0" name=""/>
        <dsp:cNvSpPr/>
      </dsp:nvSpPr>
      <dsp:spPr>
        <a:xfrm>
          <a:off x="7700017" y="2959537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/>
            <a:t>Pour promouvoir :</a:t>
          </a:r>
          <a:br>
            <a:rPr lang="fr-FR" sz="1100" kern="1200"/>
          </a:br>
          <a:r>
            <a:rPr lang="fr-FR" sz="1100" kern="1200"/>
            <a:t>entraide</a:t>
          </a:r>
          <a:br>
            <a:rPr lang="fr-FR" sz="1100" kern="1200"/>
          </a:br>
          <a:r>
            <a:rPr lang="fr-FR" sz="1100" kern="1200"/>
            <a:t>solidarité</a:t>
          </a:r>
          <a:br>
            <a:rPr lang="fr-FR" sz="1100" kern="1200"/>
          </a:br>
          <a:r>
            <a:rPr lang="fr-FR" sz="1100" kern="1200"/>
            <a:t>enseignement mutuel</a:t>
          </a:r>
          <a:endParaRPr lang="en-US" sz="1100" kern="1200"/>
        </a:p>
      </dsp:txBody>
      <dsp:txXfrm>
        <a:off x="7700017" y="2959537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7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7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5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9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57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9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1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8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2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1/7/25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87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18051F-0BA4-4C80-832C-1845011B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ue basse de nuages dans le ciel">
            <a:extLst>
              <a:ext uri="{FF2B5EF4-FFF2-40B4-BE49-F238E27FC236}">
                <a16:creationId xmlns:a16="http://schemas.microsoft.com/office/drawing/2014/main" id="{C602B478-3610-89F4-F551-FD532D0DC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0" y="338213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961205" y="-372795"/>
            <a:ext cx="6857999" cy="7603591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DA3402-C97A-C3BB-C32D-4E2D16D08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1743" y="1718441"/>
            <a:ext cx="9556028" cy="3806335"/>
          </a:xfrm>
        </p:spPr>
        <p:txBody>
          <a:bodyPr>
            <a:normAutofit fontScale="90000"/>
          </a:bodyPr>
          <a:lstStyle/>
          <a:p>
            <a:pPr algn="r"/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La Carto des Vigilances,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en ski de randonnée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6B9E27-5AA7-E7C1-117E-7FB7EF66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3699" y="4846082"/>
            <a:ext cx="4872618" cy="1333185"/>
          </a:xfrm>
        </p:spPr>
        <p:txBody>
          <a:bodyPr anchor="b">
            <a:normAutofit/>
          </a:bodyPr>
          <a:lstStyle/>
          <a:p>
            <a:pPr algn="r"/>
            <a:r>
              <a:rPr lang="fr-FR" dirty="0" err="1">
                <a:solidFill>
                  <a:srgbClr val="FFFFFF"/>
                </a:solidFill>
              </a:rPr>
              <a:t>Ansel</a:t>
            </a:r>
            <a:r>
              <a:rPr lang="fr-FR" dirty="0">
                <a:solidFill>
                  <a:srgbClr val="FFFFFF"/>
                </a:solidFill>
              </a:rPr>
              <a:t> Dominique, Paulo </a:t>
            </a:r>
            <a:r>
              <a:rPr lang="fr-FR" dirty="0" err="1">
                <a:solidFill>
                  <a:srgbClr val="FFFFFF"/>
                </a:solidFill>
              </a:rPr>
              <a:t>Grobel</a:t>
            </a:r>
            <a:r>
              <a:rPr lang="fr-FR" dirty="0">
                <a:solidFill>
                  <a:srgbClr val="FFFFFF"/>
                </a:solidFill>
              </a:rPr>
              <a:t> &amp; </a:t>
            </a:r>
            <a:r>
              <a:rPr lang="fr-FR" dirty="0" err="1">
                <a:solidFill>
                  <a:srgbClr val="FFFFFF"/>
                </a:solidFill>
              </a:rPr>
              <a:t>co</a:t>
            </a:r>
            <a:endParaRPr lang="fr-FR" dirty="0">
              <a:solidFill>
                <a:srgbClr val="FFFFFF"/>
              </a:solidFill>
            </a:endParaRPr>
          </a:p>
          <a:p>
            <a:pPr algn="r"/>
            <a:r>
              <a:rPr lang="fr-FR" dirty="0">
                <a:solidFill>
                  <a:srgbClr val="FFFFFF"/>
                </a:solidFill>
              </a:rPr>
              <a:t>7/01/2025</a:t>
            </a:r>
          </a:p>
          <a:p>
            <a:pPr algn="r"/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11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A42768F-95BB-478A-ADFA-24FD8097F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neige, ciel, Relief glaciaire&#10;&#10;Description générée automatiquement">
            <a:extLst>
              <a:ext uri="{FF2B5EF4-FFF2-40B4-BE49-F238E27FC236}">
                <a16:creationId xmlns:a16="http://schemas.microsoft.com/office/drawing/2014/main" id="{23F6DADA-CB40-BFF0-D834-4DD4FD8CC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2"/>
            <a:ext cx="12191999" cy="4360983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61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8B6CE9-1456-3A5D-2799-F5BFD3BF2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1" y="952500"/>
            <a:ext cx="5959365" cy="1535114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FFFFFF"/>
                </a:solidFill>
              </a:rPr>
              <a:t>Une CSV </a:t>
            </a:r>
            <a:r>
              <a:rPr lang="fr-FR" sz="3600">
                <a:solidFill>
                  <a:srgbClr val="FFFFFF"/>
                </a:solidFill>
              </a:rPr>
              <a:t>générique…</a:t>
            </a:r>
            <a:br>
              <a:rPr lang="fr-FR" sz="3600">
                <a:solidFill>
                  <a:srgbClr val="FFFFFF"/>
                </a:solidFill>
              </a:rPr>
            </a:br>
            <a:br>
              <a:rPr lang="fr-FR" sz="3600" dirty="0">
                <a:solidFill>
                  <a:srgbClr val="FFFFFF"/>
                </a:solidFill>
              </a:rPr>
            </a:br>
            <a:r>
              <a:rPr lang="fr-FR" sz="3600" dirty="0">
                <a:solidFill>
                  <a:srgbClr val="FFFFFF"/>
                </a:solidFill>
              </a:rPr>
              <a:t>C’est une </a:t>
            </a:r>
            <a:r>
              <a:rPr lang="fr-FR" sz="3600">
                <a:solidFill>
                  <a:srgbClr val="FFFFFF"/>
                </a:solidFill>
              </a:rPr>
              <a:t>feuille blanche !</a:t>
            </a:r>
            <a:endParaRPr lang="fr-FR" sz="36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551288-687E-B668-E0F2-E6EF8F200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6627" y="952499"/>
            <a:ext cx="4487673" cy="1535107"/>
          </a:xfrm>
        </p:spPr>
        <p:txBody>
          <a:bodyPr anchor="t"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Utilisable pour toutes les activités…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29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159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texte, diagramme, ligne&#10;&#10;Description générée automatiquement">
            <a:extLst>
              <a:ext uri="{FF2B5EF4-FFF2-40B4-BE49-F238E27FC236}">
                <a16:creationId xmlns:a16="http://schemas.microsoft.com/office/drawing/2014/main" id="{50DF15EF-7632-D886-6606-7D4D7D2C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0" y="142875"/>
            <a:ext cx="9706360" cy="68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7F2D65-F8F9-68AD-0B51-55C23A1C6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96" y="643467"/>
            <a:ext cx="8074007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90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écriture manuscrite, Post-it, papeterie&#10;&#10;Description générée automatiquement">
            <a:extLst>
              <a:ext uri="{FF2B5EF4-FFF2-40B4-BE49-F238E27FC236}">
                <a16:creationId xmlns:a16="http://schemas.microsoft.com/office/drawing/2014/main" id="{5C1D0265-4F63-E01B-C81C-DDFB1FCF1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26944"/>
            <a:ext cx="7772400" cy="54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2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2A1EC-C5CC-B7A0-7EDE-52D8AE5F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CSV… un </a:t>
            </a:r>
            <a:r>
              <a:rPr lang="fr-FR" dirty="0" err="1"/>
              <a:t>gribouillon</a:t>
            </a:r>
            <a:r>
              <a:rPr lang="fr-FR" dirty="0"/>
              <a:t> ?</a:t>
            </a:r>
          </a:p>
        </p:txBody>
      </p:sp>
      <p:pic>
        <p:nvPicPr>
          <p:cNvPr id="6" name="Espace réservé du contenu 5" descr="Une image contenant texte, dessin, Dessin d’enfant, croquis&#10;&#10;Description générée automatiquement">
            <a:extLst>
              <a:ext uri="{FF2B5EF4-FFF2-40B4-BE49-F238E27FC236}">
                <a16:creationId xmlns:a16="http://schemas.microsoft.com/office/drawing/2014/main" id="{0A7BC25C-FF97-F3C3-3371-D13A7298A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2063" y="952500"/>
            <a:ext cx="6462712" cy="5099483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07BB8D-FF7E-2051-6B7F-9175083DC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2657476"/>
            <a:ext cx="4124084" cy="2362200"/>
          </a:xfrm>
        </p:spPr>
        <p:txBody>
          <a:bodyPr/>
          <a:lstStyle/>
          <a:p>
            <a:r>
              <a:rPr lang="fr-FR" dirty="0"/>
              <a:t>Illisible pour qui n’a pas participé à sa réalisation.</a:t>
            </a:r>
          </a:p>
          <a:p>
            <a:r>
              <a:rPr lang="fr-FR" dirty="0"/>
              <a:t>D’une richesse incroyable…</a:t>
            </a:r>
          </a:p>
          <a:p>
            <a:r>
              <a:rPr lang="fr-FR" dirty="0"/>
              <a:t>Unique !</a:t>
            </a:r>
            <a:br>
              <a:rPr lang="fr-FR" dirty="0"/>
            </a:br>
            <a:r>
              <a:rPr lang="fr-FR" dirty="0"/>
              <a:t>A chaque groupe sa propre CSV</a:t>
            </a:r>
          </a:p>
          <a:p>
            <a:r>
              <a:rPr lang="fr-FR" dirty="0"/>
              <a:t>C’est avant tout une démarche…</a:t>
            </a:r>
          </a:p>
        </p:txBody>
      </p:sp>
    </p:spTree>
    <p:extLst>
      <p:ext uri="{BB962C8B-B14F-4D97-AF65-F5344CB8AC3E}">
        <p14:creationId xmlns:p14="http://schemas.microsoft.com/office/powerpoint/2010/main" val="1020944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F7CE25B-DB07-4761-A5CC-BDF5889AA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8C3EFC-FA9F-7A59-9837-601551B9D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1" y="952499"/>
            <a:ext cx="5958839" cy="5105401"/>
          </a:xfrm>
        </p:spPr>
        <p:txBody>
          <a:bodyPr>
            <a:norm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étape</a:t>
            </a:r>
            <a:br>
              <a:rPr lang="fr-FR" dirty="0"/>
            </a:br>
            <a:br>
              <a:rPr lang="fr-FR" dirty="0"/>
            </a:br>
            <a:r>
              <a:rPr lang="fr-FR" dirty="0"/>
              <a:t>CSV = d’abord un groupe </a:t>
            </a:r>
            <a:br>
              <a:rPr lang="fr-FR" dirty="0"/>
            </a:br>
            <a:r>
              <a:rPr lang="fr-FR" dirty="0"/>
              <a:t>(de l’Humain)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C61A85-7E03-9D6F-A324-96F787B09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7480" y="1857374"/>
            <a:ext cx="5036820" cy="4200525"/>
          </a:xfrm>
        </p:spPr>
        <p:txBody>
          <a:bodyPr anchor="t">
            <a:normAutofit/>
          </a:bodyPr>
          <a:lstStyle/>
          <a:p>
            <a:r>
              <a:rPr lang="fr-FR" dirty="0"/>
              <a:t>1... Qui sommes-nous ? </a:t>
            </a:r>
          </a:p>
          <a:p>
            <a:r>
              <a:rPr lang="fr-FR" dirty="0"/>
              <a:t>2... La nature du projet. Pourquoi sommes-nous ensemble ?</a:t>
            </a:r>
          </a:p>
          <a:p>
            <a:r>
              <a:rPr lang="fr-FR" dirty="0"/>
              <a:t>3... L’objectif de la sortie. Qu’allons-nous réaliser ensemble ?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ED49748F-38FF-4BEF-AACD-8AB22EAE4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E81A675A-A366-48A3-9088-8B15A0261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480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2201F-0328-7421-643E-4AA5E3330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0976"/>
            <a:ext cx="3536516" cy="2245737"/>
          </a:xfrm>
        </p:spPr>
        <p:txBody>
          <a:bodyPr>
            <a:normAutofit/>
          </a:bodyPr>
          <a:lstStyle/>
          <a:p>
            <a:r>
              <a:rPr lang="fr-FR" dirty="0"/>
              <a:t>Des </a:t>
            </a:r>
            <a:r>
              <a:rPr lang="fr-FR" dirty="0" err="1"/>
              <a:t>intéractions</a:t>
            </a:r>
            <a:r>
              <a:rPr lang="fr-FR" dirty="0"/>
              <a:t> circulaires.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3FEBD0-5569-2A8F-6E63-A4AD95087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37" y="3429000"/>
            <a:ext cx="3521564" cy="2636949"/>
          </a:xfrm>
        </p:spPr>
        <p:txBody>
          <a:bodyPr>
            <a:normAutofit/>
          </a:bodyPr>
          <a:lstStyle/>
          <a:p>
            <a:r>
              <a:rPr lang="en-US" dirty="0"/>
              <a:t>On parle </a:t>
            </a:r>
            <a:r>
              <a:rPr lang="en-US" dirty="0" err="1"/>
              <a:t>plutôt</a:t>
            </a:r>
            <a:r>
              <a:rPr lang="en-US" dirty="0"/>
              <a:t> de causalities </a:t>
            </a:r>
            <a:r>
              <a:rPr lang="en-US" dirty="0" err="1"/>
              <a:t>circulaires</a:t>
            </a:r>
            <a:r>
              <a:rPr lang="en-US" dirty="0"/>
              <a:t>.</a:t>
            </a:r>
          </a:p>
          <a:p>
            <a:r>
              <a:rPr lang="en-US" dirty="0"/>
              <a:t>Un </a:t>
            </a:r>
            <a:r>
              <a:rPr lang="en-US" dirty="0" err="1"/>
              <a:t>questionnement</a:t>
            </a:r>
            <a:r>
              <a:rPr lang="en-US" dirty="0"/>
              <a:t> pour </a:t>
            </a:r>
            <a:r>
              <a:rPr lang="en-US" dirty="0" err="1"/>
              <a:t>éviter</a:t>
            </a:r>
            <a:r>
              <a:rPr lang="en-US" dirty="0"/>
              <a:t> bien des </a:t>
            </a:r>
            <a:r>
              <a:rPr lang="en-US" dirty="0" err="1"/>
              <a:t>malentendues</a:t>
            </a:r>
            <a:r>
              <a:rPr lang="en-US" dirty="0"/>
              <a:t>, des tensions.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7F3E141-FB1D-5F8A-1655-BFE41B6CB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028637"/>
            <a:ext cx="6903309" cy="49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6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9CCF2-07FB-9190-483C-4D6055790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/>
              <a:t>Donner de l’importance au groupe</a:t>
            </a:r>
            <a:endParaRPr lang="fr-FR" dirty="0"/>
          </a:p>
        </p:txBody>
      </p:sp>
      <p:graphicFrame>
        <p:nvGraphicFramePr>
          <p:cNvPr id="17" name="Espace réservé du contenu 2">
            <a:extLst>
              <a:ext uri="{FF2B5EF4-FFF2-40B4-BE49-F238E27FC236}">
                <a16:creationId xmlns:a16="http://schemas.microsoft.com/office/drawing/2014/main" id="{5B622321-7BD4-BF56-8757-F4F886A838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8641" y="2028826"/>
          <a:ext cx="10995660" cy="4029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768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0A26AB-E1BA-4180-829A-BF134BA8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habits, Visage humain, personne, homme&#10;&#10;Description générée automatiquement">
            <a:extLst>
              <a:ext uri="{FF2B5EF4-FFF2-40B4-BE49-F238E27FC236}">
                <a16:creationId xmlns:a16="http://schemas.microsoft.com/office/drawing/2014/main" id="{554F02AC-9AF7-F988-BE2F-AB9F4AF87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91" b="112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6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27A46-6E23-69BC-E19D-116C8E964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ue basse de nuages dans le ciel">
            <a:extLst>
              <a:ext uri="{FF2B5EF4-FFF2-40B4-BE49-F238E27FC236}">
                <a16:creationId xmlns:a16="http://schemas.microsoft.com/office/drawing/2014/main" id="{05E132BC-C995-E215-2866-BECD19BF6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BF5FBE3-74B2-C960-B9A0-E87C8849D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952499"/>
            <a:ext cx="12012460" cy="4572277"/>
          </a:xfrm>
        </p:spPr>
        <p:txBody>
          <a:bodyPr>
            <a:normAutofit fontScale="90000"/>
          </a:bodyPr>
          <a:lstStyle/>
          <a:p>
            <a:pPr algn="r"/>
            <a:br>
              <a:rPr lang="fr-FR" dirty="0">
                <a:solidFill>
                  <a:srgbClr val="FFFFFF"/>
                </a:solidFill>
              </a:rPr>
            </a:br>
            <a:r>
              <a:rPr lang="fr-FR" b="1" dirty="0">
                <a:solidFill>
                  <a:schemeClr val="tx1"/>
                </a:solidFill>
              </a:rPr>
              <a:t>Les 3 Piliers de la CSV</a:t>
            </a:r>
            <a:br>
              <a:rPr lang="fr-FR" dirty="0">
                <a:solidFill>
                  <a:schemeClr val="tx1"/>
                </a:solidFill>
              </a:rPr>
            </a:b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1… </a:t>
            </a:r>
            <a:r>
              <a:rPr lang="fr-FR" sz="2200" dirty="0">
                <a:solidFill>
                  <a:schemeClr val="tx1"/>
                </a:solidFill>
              </a:rPr>
              <a:t>Une sortie en montagne est un ensemble cohérent ( </a:t>
            </a:r>
            <a:r>
              <a:rPr lang="fr-FR" sz="2200" i="1" dirty="0">
                <a:solidFill>
                  <a:schemeClr val="tx1"/>
                </a:solidFill>
              </a:rPr>
              <a:t>Préparation, Action, Analyse, Capitalisation</a:t>
            </a:r>
            <a:r>
              <a:rPr lang="fr-FR" sz="2200" dirty="0">
                <a:solidFill>
                  <a:schemeClr val="tx1"/>
                </a:solidFill>
              </a:rPr>
              <a:t>) dont la reconduction construit des connaissances, des compétences…, et du Plaisir.</a:t>
            </a:r>
            <a:br>
              <a:rPr lang="fr-FR" sz="2200" dirty="0">
                <a:solidFill>
                  <a:schemeClr val="tx1"/>
                </a:solidFill>
              </a:rPr>
            </a:br>
            <a:br>
              <a:rPr lang="fr-FR" sz="2200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2… </a:t>
            </a:r>
            <a:r>
              <a:rPr lang="fr-FR" sz="2200" dirty="0">
                <a:solidFill>
                  <a:schemeClr val="tx1"/>
                </a:solidFill>
              </a:rPr>
              <a:t>C’est un monde d’interactions et de fonctionnements de groupe.</a:t>
            </a:r>
            <a:br>
              <a:rPr lang="fr-FR" sz="2200" dirty="0">
                <a:solidFill>
                  <a:schemeClr val="tx1"/>
                </a:solidFill>
              </a:rPr>
            </a:br>
            <a:br>
              <a:rPr lang="fr-FR" sz="2200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3… </a:t>
            </a:r>
            <a:r>
              <a:rPr lang="fr-FR" sz="2200" dirty="0">
                <a:solidFill>
                  <a:schemeClr val="tx1"/>
                </a:solidFill>
              </a:rPr>
              <a:t>La dimension Humaine est centrale, à la fois individuelle, groupale et psycho-sociale.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CC337D-0CA7-D86A-C153-63312D40E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3699" y="5524775"/>
            <a:ext cx="4872618" cy="533125"/>
          </a:xfrm>
        </p:spPr>
        <p:txBody>
          <a:bodyPr anchor="b">
            <a:normAutofit/>
          </a:bodyPr>
          <a:lstStyle/>
          <a:p>
            <a:pPr algn="r"/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3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E0711-3AFD-9F24-D28F-57A28D97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342336" cy="2822058"/>
          </a:xfrm>
        </p:spPr>
        <p:txBody>
          <a:bodyPr>
            <a:normAutofit/>
          </a:bodyPr>
          <a:lstStyle/>
          <a:p>
            <a:r>
              <a:rPr lang="fr-FR" dirty="0"/>
              <a:t>2ème étape :</a:t>
            </a:r>
            <a:br>
              <a:rPr lang="fr-FR" dirty="0"/>
            </a:br>
            <a:r>
              <a:rPr lang="fr-FR" dirty="0"/>
              <a:t>analyse et </a:t>
            </a:r>
            <a:br>
              <a:rPr lang="fr-FR" dirty="0"/>
            </a:br>
            <a:r>
              <a:rPr lang="fr-FR" dirty="0"/>
              <a:t>PARTAGE </a:t>
            </a:r>
            <a:br>
              <a:rPr lang="fr-FR" dirty="0"/>
            </a:br>
            <a:r>
              <a:rPr lang="fr-FR" dirty="0"/>
              <a:t>des informations avec (et entre) TOUS les participants.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49B77AA-47A8-A765-A3C0-47BF5B4334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86" r="386"/>
          <a:stretch/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EEE98F-3BF7-A607-53BE-4D876B7AD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4093534"/>
            <a:ext cx="4124084" cy="1775453"/>
          </a:xfrm>
        </p:spPr>
        <p:txBody>
          <a:bodyPr/>
          <a:lstStyle/>
          <a:p>
            <a:r>
              <a:rPr lang="fr-FR" dirty="0"/>
              <a:t>La carte et les topos</a:t>
            </a:r>
          </a:p>
          <a:p>
            <a:r>
              <a:rPr lang="fr-FR" dirty="0"/>
              <a:t>La météo et le BERA</a:t>
            </a:r>
          </a:p>
          <a:p>
            <a:r>
              <a:rPr lang="fr-FR" dirty="0"/>
              <a:t>Internet et les réseaux sociaux</a:t>
            </a:r>
          </a:p>
          <a:p>
            <a:r>
              <a:rPr lang="fr-FR" dirty="0"/>
              <a:t>L’expérience personnelle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6932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78FBC9-956F-F7C3-5E8C-D1FE295D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716692"/>
            <a:ext cx="4124084" cy="2633725"/>
          </a:xfrm>
        </p:spPr>
        <p:txBody>
          <a:bodyPr>
            <a:normAutofit/>
          </a:bodyPr>
          <a:lstStyle/>
          <a:p>
            <a:r>
              <a:rPr lang="fr-FR" dirty="0"/>
              <a:t>En hiver…</a:t>
            </a:r>
            <a:br>
              <a:rPr lang="fr-FR" dirty="0"/>
            </a:br>
            <a:br>
              <a:rPr lang="fr-FR" dirty="0"/>
            </a:br>
            <a:r>
              <a:rPr lang="fr-FR" dirty="0"/>
              <a:t>Evaluer le Danger Local,</a:t>
            </a:r>
            <a:br>
              <a:rPr lang="fr-FR" dirty="0"/>
            </a:br>
            <a:r>
              <a:rPr lang="fr-FR" dirty="0"/>
              <a:t>du point de vue des pratiquants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A78D7258-EFA5-F827-11B4-B4F8D40FB8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22" r="6322"/>
          <a:stretch/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908187-CE06-0361-DEEB-5B306CD59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Une fusion entre deux documents</a:t>
            </a:r>
          </a:p>
          <a:p>
            <a:r>
              <a:rPr lang="fr-FR" dirty="0"/>
              <a:t>Eval BERA (ANENA)</a:t>
            </a:r>
          </a:p>
          <a:p>
            <a:r>
              <a:rPr lang="fr-FR" dirty="0"/>
              <a:t>Evaluer le Danger local (Winter Journal)</a:t>
            </a:r>
          </a:p>
        </p:txBody>
      </p:sp>
    </p:spTree>
    <p:extLst>
      <p:ext uri="{BB962C8B-B14F-4D97-AF65-F5344CB8AC3E}">
        <p14:creationId xmlns:p14="http://schemas.microsoft.com/office/powerpoint/2010/main" val="2485656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98F93-B4C3-B77C-80CC-53BA8148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5213522"/>
          </a:xfrm>
        </p:spPr>
        <p:txBody>
          <a:bodyPr>
            <a:normAutofit fontScale="90000"/>
          </a:bodyPr>
          <a:lstStyle/>
          <a:p>
            <a:r>
              <a:rPr lang="fr-FR" dirty="0"/>
              <a:t>3eme étape :</a:t>
            </a:r>
            <a:br>
              <a:rPr lang="fr-FR" dirty="0"/>
            </a:br>
            <a:r>
              <a:rPr lang="fr-FR" dirty="0"/>
              <a:t>le croquis de la sortie…</a:t>
            </a:r>
            <a:br>
              <a:rPr lang="fr-FR" dirty="0"/>
            </a:br>
            <a:r>
              <a:rPr lang="fr-FR" dirty="0"/>
              <a:t>Au centre (?)</a:t>
            </a:r>
            <a:br>
              <a:rPr lang="fr-FR" dirty="0"/>
            </a:br>
            <a:br>
              <a:rPr lang="fr-FR" dirty="0"/>
            </a:br>
            <a:r>
              <a:rPr lang="fr-FR" dirty="0"/>
              <a:t>C’est l’étape la plus importante, la </a:t>
            </a:r>
            <a:r>
              <a:rPr lang="fr-FR"/>
              <a:t>plus compliquée </a:t>
            </a:r>
            <a:r>
              <a:rPr lang="fr-FR" dirty="0"/>
              <a:t>aussi.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FFF89A-735F-7A3D-4169-1FBB62461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4818104"/>
          </a:xfrm>
        </p:spPr>
        <p:txBody>
          <a:bodyPr>
            <a:normAutofit fontScale="85000" lnSpcReduction="20000"/>
          </a:bodyPr>
          <a:lstStyle/>
          <a:p>
            <a:endParaRPr lang="fr-FR" dirty="0"/>
          </a:p>
          <a:p>
            <a:r>
              <a:rPr lang="fr-FR" dirty="0"/>
              <a:t>Qui commence par la </a:t>
            </a:r>
            <a:r>
              <a:rPr lang="fr-FR" dirty="0" err="1"/>
              <a:t>carto</a:t>
            </a:r>
            <a:r>
              <a:rPr lang="fr-FR" dirty="0"/>
              <a:t> et, ensuite de la nivo…</a:t>
            </a:r>
          </a:p>
          <a:p>
            <a:r>
              <a:rPr lang="fr-FR" dirty="0"/>
              <a:t>4a… La représentation graphique des déplacements.</a:t>
            </a:r>
          </a:p>
          <a:p>
            <a:r>
              <a:rPr lang="fr-FR" dirty="0"/>
              <a:t>4b... avec les points de regroupement et de décisions.</a:t>
            </a:r>
          </a:p>
          <a:p>
            <a:r>
              <a:rPr lang="fr-FR" dirty="0"/>
              <a:t>4c… un partage des épingles (WP) sur une application de </a:t>
            </a:r>
            <a:r>
              <a:rPr lang="fr-FR" dirty="0" err="1"/>
              <a:t>carto</a:t>
            </a:r>
            <a:r>
              <a:rPr lang="fr-FR" dirty="0"/>
              <a:t>.</a:t>
            </a:r>
          </a:p>
          <a:p>
            <a:r>
              <a:rPr lang="fr-FR" dirty="0"/>
              <a:t>5... Les vigilances spécifiques, en fonction de la Météo (ou de la nivologie).</a:t>
            </a:r>
          </a:p>
          <a:p>
            <a:r>
              <a:rPr lang="fr-FR" dirty="0"/>
              <a:t>6... Plan A et B montant, + réchappe, improvisation.</a:t>
            </a:r>
          </a:p>
        </p:txBody>
      </p:sp>
    </p:spTree>
    <p:extLst>
      <p:ext uri="{BB962C8B-B14F-4D97-AF65-F5344CB8AC3E}">
        <p14:creationId xmlns:p14="http://schemas.microsoft.com/office/powerpoint/2010/main" val="2604173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1419A4-A816-64CC-0D1E-424E1BFC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1471613"/>
            <a:ext cx="10995659" cy="1371600"/>
          </a:xfrm>
        </p:spPr>
        <p:txBody>
          <a:bodyPr/>
          <a:lstStyle/>
          <a:p>
            <a:r>
              <a:rPr lang="fr-FR" dirty="0"/>
              <a:t>Pour faciliter la représentation graphique…</a:t>
            </a:r>
            <a:br>
              <a:rPr lang="fr-FR" dirty="0"/>
            </a:br>
            <a:r>
              <a:rPr lang="fr-FR" dirty="0"/>
              <a:t>3 couleurs pour trois niveaux/modes de vigilance.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2A1235-9273-3F1C-2AE2-2BF93BF4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3071812"/>
            <a:ext cx="10995660" cy="2986087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>
                <a:solidFill>
                  <a:srgbClr val="92D050"/>
                </a:solidFill>
              </a:rPr>
              <a:t>Sans Danger </a:t>
            </a:r>
            <a:r>
              <a:rPr lang="fr-FR" dirty="0">
                <a:solidFill>
                  <a:srgbClr val="92D050"/>
                </a:solidFill>
              </a:rPr>
              <a:t>= </a:t>
            </a:r>
            <a:r>
              <a:rPr lang="fr-FR" dirty="0">
                <a:solidFill>
                  <a:srgbClr val="92D050"/>
                </a:solidFill>
                <a:highlight>
                  <a:srgbClr val="00FF00"/>
                </a:highlight>
              </a:rPr>
              <a:t>Vert</a:t>
            </a:r>
          </a:p>
          <a:p>
            <a:r>
              <a:rPr lang="fr-FR" b="1" dirty="0"/>
              <a:t>Danger modéré  </a:t>
            </a:r>
            <a:r>
              <a:rPr lang="fr-FR" dirty="0"/>
              <a:t>= </a:t>
            </a:r>
            <a:r>
              <a:rPr lang="fr-FR" dirty="0">
                <a:highlight>
                  <a:srgbClr val="FFFF00"/>
                </a:highlight>
              </a:rPr>
              <a:t>Jaune</a:t>
            </a:r>
          </a:p>
          <a:p>
            <a:r>
              <a:rPr lang="fr-FR" dirty="0">
                <a:solidFill>
                  <a:srgbClr val="FF0000"/>
                </a:solidFill>
              </a:rPr>
              <a:t>Danger</a:t>
            </a:r>
            <a:r>
              <a:rPr lang="fr-FR" b="1" dirty="0">
                <a:solidFill>
                  <a:srgbClr val="FF0000"/>
                </a:solidFill>
              </a:rPr>
              <a:t> important </a:t>
            </a:r>
            <a:r>
              <a:rPr lang="fr-FR" dirty="0"/>
              <a:t>= </a:t>
            </a:r>
            <a:r>
              <a:rPr lang="fr-FR" dirty="0">
                <a:highlight>
                  <a:srgbClr val="FF0000"/>
                </a:highlight>
              </a:rPr>
              <a:t>Rouge</a:t>
            </a:r>
          </a:p>
          <a:p>
            <a:endParaRPr lang="fr-FR" dirty="0"/>
          </a:p>
          <a:p>
            <a:r>
              <a:rPr lang="fr-FR" dirty="0"/>
              <a:t>À la place de Détendu/ Méfiant/ Alerté…,</a:t>
            </a:r>
            <a:br>
              <a:rPr lang="fr-FR" dirty="0"/>
            </a:br>
            <a:r>
              <a:rPr lang="fr-FR" dirty="0"/>
              <a:t> issu de l’outil de nivologie de la Vigilance Encadrée/Cristal</a:t>
            </a:r>
          </a:p>
          <a:p>
            <a:r>
              <a:rPr lang="fr-FR" dirty="0"/>
              <a:t>Proximité, éloignement de la zone de Danger.</a:t>
            </a:r>
          </a:p>
          <a:p>
            <a:r>
              <a:rPr lang="fr-FR" dirty="0"/>
              <a:t>Danger / Risques ?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8846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00A26AB-E1BA-4180-829A-BF134BA8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dessin, croquis, texte, écriture manuscrite&#10;&#10;Description générée automatiquement">
            <a:extLst>
              <a:ext uri="{FF2B5EF4-FFF2-40B4-BE49-F238E27FC236}">
                <a16:creationId xmlns:a16="http://schemas.microsoft.com/office/drawing/2014/main" id="{3FA4F347-8FBB-944B-27ED-44AC6CCF9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84"/>
          <a:stretch/>
        </p:blipFill>
        <p:spPr>
          <a:xfrm>
            <a:off x="647700" y="671462"/>
            <a:ext cx="10900833" cy="55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84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072BB-3A09-77FF-B8D6-3BDBE6B2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étape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La préparation concrète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FC4AD8-4280-FC9B-2D26-CEA577C7F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Transport et mobilité </a:t>
            </a:r>
          </a:p>
          <a:p>
            <a:r>
              <a:rPr lang="fr-FR" dirty="0"/>
              <a:t>Horaires</a:t>
            </a:r>
          </a:p>
          <a:p>
            <a:r>
              <a:rPr lang="fr-FR" dirty="0"/>
              <a:t>Matériel</a:t>
            </a:r>
          </a:p>
          <a:p>
            <a:r>
              <a:rPr lang="fr-FR" b="1" dirty="0"/>
              <a:t>En cas d’accident</a:t>
            </a:r>
          </a:p>
          <a:p>
            <a:r>
              <a:rPr lang="fr-FR" dirty="0"/>
              <a:t>ETC…</a:t>
            </a:r>
          </a:p>
          <a:p>
            <a:endParaRPr lang="fr-FR" dirty="0"/>
          </a:p>
          <a:p>
            <a:r>
              <a:rPr lang="fr-FR" dirty="0"/>
              <a:t>Et forcément d’autres interactions !</a:t>
            </a:r>
          </a:p>
        </p:txBody>
      </p:sp>
    </p:spTree>
    <p:extLst>
      <p:ext uri="{BB962C8B-B14F-4D97-AF65-F5344CB8AC3E}">
        <p14:creationId xmlns:p14="http://schemas.microsoft.com/office/powerpoint/2010/main" val="4210449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41985-BB32-5998-3CC3-F20385DB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différentes postures de l’encadrant…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53A74B7-53DD-1BA9-36EF-643F9995BC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98" r="1198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D34A10-749A-B6D2-1F68-EAC24B8DE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2730843"/>
            <a:ext cx="4124084" cy="3138145"/>
          </a:xfrm>
        </p:spPr>
        <p:txBody>
          <a:bodyPr/>
          <a:lstStyle/>
          <a:p>
            <a:r>
              <a:rPr lang="fr-FR" b="1" dirty="0"/>
              <a:t>Guider</a:t>
            </a:r>
          </a:p>
          <a:p>
            <a:r>
              <a:rPr lang="fr-FR" b="1" dirty="0"/>
              <a:t>Enseigner</a:t>
            </a:r>
          </a:p>
          <a:p>
            <a:r>
              <a:rPr lang="fr-FR" b="1" dirty="0"/>
              <a:t>Accompagner un projet</a:t>
            </a:r>
          </a:p>
          <a:p>
            <a:r>
              <a:rPr lang="fr-FR" dirty="0"/>
              <a:t>Et parfois un peu toutes ces postures qui se succèdent durant la même sortie.</a:t>
            </a:r>
          </a:p>
          <a:p>
            <a:r>
              <a:rPr lang="fr-FR" i="1" dirty="0"/>
              <a:t>Sans jugement de valeur ?</a:t>
            </a:r>
          </a:p>
          <a:p>
            <a:r>
              <a:rPr lang="fr-FR" dirty="0"/>
              <a:t>Mais surtout… A vous de choisir…</a:t>
            </a:r>
          </a:p>
        </p:txBody>
      </p:sp>
    </p:spTree>
    <p:extLst>
      <p:ext uri="{BB962C8B-B14F-4D97-AF65-F5344CB8AC3E}">
        <p14:creationId xmlns:p14="http://schemas.microsoft.com/office/powerpoint/2010/main" val="1253941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96BB1-2167-C586-7968-913E1D9E0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</a:t>
            </a:r>
            <a:r>
              <a:rPr lang="fr-FR" baseline="30000" dirty="0"/>
              <a:t>ème</a:t>
            </a:r>
            <a:r>
              <a:rPr lang="fr-FR" dirty="0"/>
              <a:t> étape</a:t>
            </a:r>
            <a:br>
              <a:rPr lang="fr-FR" dirty="0"/>
            </a:br>
            <a:br>
              <a:rPr lang="fr-FR" dirty="0"/>
            </a:br>
            <a:r>
              <a:rPr lang="fr-FR" dirty="0"/>
              <a:t>Retour à la notion de Groupe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16280B-BDDE-0D31-FFBF-23FBD11F2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Rôle et posture du leader</a:t>
            </a:r>
          </a:p>
          <a:p>
            <a:r>
              <a:rPr lang="fr-FR" dirty="0"/>
              <a:t>Fonctionnement du groupe</a:t>
            </a:r>
          </a:p>
          <a:p>
            <a:r>
              <a:rPr lang="fr-FR" dirty="0"/>
              <a:t>Les biais décisionnels</a:t>
            </a:r>
          </a:p>
          <a:p>
            <a:r>
              <a:rPr lang="fr-FR" b="1" u="sng" dirty="0"/>
              <a:t>Validation finale par tous les participants.</a:t>
            </a:r>
          </a:p>
          <a:p>
            <a:endParaRPr lang="fr-FR" b="1" u="sng" dirty="0"/>
          </a:p>
          <a:p>
            <a:r>
              <a:rPr lang="fr-FR" dirty="0"/>
              <a:t>Puis utilisation sur le terrain et au débriefing (Analyse + Capitalisation).</a:t>
            </a:r>
          </a:p>
        </p:txBody>
      </p:sp>
    </p:spTree>
    <p:extLst>
      <p:ext uri="{BB962C8B-B14F-4D97-AF65-F5344CB8AC3E}">
        <p14:creationId xmlns:p14="http://schemas.microsoft.com/office/powerpoint/2010/main" val="2223449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F2D5967-D287-4BDA-8914-854D6EC8A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16AD3C-5E15-99C4-3875-ADC44009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22466"/>
            <a:ext cx="3536516" cy="4941882"/>
          </a:xfrm>
        </p:spPr>
        <p:txBody>
          <a:bodyPr>
            <a:normAutofit fontScale="90000"/>
          </a:bodyPr>
          <a:lstStyle/>
          <a:p>
            <a:br>
              <a:rPr lang="fr-FR" sz="2500" dirty="0"/>
            </a:br>
            <a:r>
              <a:rPr lang="fr-FR" sz="2500" dirty="0"/>
              <a:t>Nous venons de faire un 3x3…</a:t>
            </a:r>
            <a:br>
              <a:rPr lang="fr-FR" sz="2500" dirty="0"/>
            </a:br>
            <a:r>
              <a:rPr lang="fr-FR" sz="2500" dirty="0"/>
              <a:t>mais : </a:t>
            </a:r>
            <a:br>
              <a:rPr lang="fr-FR" sz="2500" dirty="0"/>
            </a:br>
            <a:r>
              <a:rPr lang="fr-FR" sz="2500" dirty="0"/>
              <a:t>- centré sur le groupe</a:t>
            </a:r>
            <a:br>
              <a:rPr lang="fr-FR" sz="2500" dirty="0"/>
            </a:br>
            <a:r>
              <a:rPr lang="fr-FR" sz="2500" dirty="0"/>
              <a:t>- augmenté (analyse et capitalisation), </a:t>
            </a:r>
            <a:br>
              <a:rPr lang="fr-FR" sz="2500" dirty="0"/>
            </a:br>
            <a:r>
              <a:rPr lang="fr-FR" sz="2500" dirty="0"/>
              <a:t>- sous une forme graphique </a:t>
            </a:r>
            <a:br>
              <a:rPr lang="fr-FR" sz="2500" dirty="0"/>
            </a:br>
            <a:r>
              <a:rPr lang="fr-FR" sz="2500" dirty="0"/>
              <a:t>- et surtout Fait Ensemble.</a:t>
            </a:r>
            <a:br>
              <a:rPr lang="fr-FR" sz="2500" dirty="0"/>
            </a:br>
            <a:br>
              <a:rPr lang="fr-FR" sz="2500" dirty="0"/>
            </a:br>
            <a:r>
              <a:rPr lang="fr-FR" sz="2500" i="1" dirty="0"/>
              <a:t>Il devrait donc être simple de passer de l’un à l’autre.</a:t>
            </a:r>
            <a:br>
              <a:rPr lang="fr-FR" sz="2500" i="1" dirty="0"/>
            </a:br>
            <a:br>
              <a:rPr lang="fr-FR" sz="2500" i="1" dirty="0"/>
            </a:br>
            <a:r>
              <a:rPr lang="fr-FR" sz="2500" i="1" dirty="0"/>
              <a:t>Du 3x3 à la CSV…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538056-4BE2-4156-9522-75617E95F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A26CD00-F476-35C3-AD2F-A9E394E77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37" y="6020230"/>
            <a:ext cx="3521564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F06D00D-3966-A65C-BD74-4CCB53DA33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05" r="-2" b="-2"/>
          <a:stretch/>
        </p:blipFill>
        <p:spPr>
          <a:xfrm>
            <a:off x="4648200" y="952500"/>
            <a:ext cx="6903309" cy="51053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40FC25-B92B-49CA-9B3B-580CCD12F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910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629037-380F-44D6-678B-5C39933E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0976"/>
            <a:ext cx="3536516" cy="224573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Après la course.</a:t>
            </a:r>
            <a:b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 CSV, </a:t>
            </a:r>
            <a:r>
              <a:rPr lang="en-US" sz="36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aussi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36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outil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6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l’analyse</a:t>
            </a:r>
            <a:r>
              <a:rPr lang="en-US" sz="3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de la sortie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68AC1E-D12B-BB46-81FB-614A615A1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37" y="3429000"/>
            <a:ext cx="3521564" cy="263694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Un temps de la sortie peu </a:t>
            </a:r>
            <a:r>
              <a:rPr lang="en-US" b="1" dirty="0" err="1"/>
              <a:t>valorisé</a:t>
            </a:r>
            <a:r>
              <a:rPr lang="en-US" b="1" dirty="0"/>
              <a:t>, </a:t>
            </a:r>
            <a:r>
              <a:rPr lang="en-US" b="1" dirty="0" err="1"/>
              <a:t>complexe</a:t>
            </a:r>
            <a:r>
              <a:rPr lang="en-US" b="1" dirty="0"/>
              <a:t> et sous </a:t>
            </a:r>
            <a:r>
              <a:rPr lang="en-US" b="1" dirty="0" err="1"/>
              <a:t>utilisé</a:t>
            </a:r>
            <a:r>
              <a:rPr lang="en-US" b="1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Avec un support </a:t>
            </a:r>
            <a:r>
              <a:rPr lang="en-US" b="1" dirty="0" err="1"/>
              <a:t>concret</a:t>
            </a:r>
            <a:r>
              <a:rPr lang="en-US" b="1" dirty="0"/>
              <a:t>, </a:t>
            </a:r>
            <a:r>
              <a:rPr lang="en-US" dirty="0"/>
              <a:t>le </a:t>
            </a:r>
            <a:r>
              <a:rPr lang="en-US" dirty="0" err="1"/>
              <a:t>gribouillon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Débriefer</a:t>
            </a:r>
            <a:r>
              <a:rPr lang="en-US" dirty="0"/>
              <a:t> pour </a:t>
            </a:r>
            <a:r>
              <a:rPr lang="en-US" dirty="0" err="1"/>
              <a:t>Capitaliser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Capitaliser</a:t>
            </a:r>
            <a:r>
              <a:rPr lang="en-US" dirty="0"/>
              <a:t> pour </a:t>
            </a:r>
            <a:r>
              <a:rPr lang="en-US" dirty="0" err="1"/>
              <a:t>consolider</a:t>
            </a:r>
            <a:r>
              <a:rPr lang="en-US" dirty="0"/>
              <a:t> les acquis et les </a:t>
            </a:r>
            <a:r>
              <a:rPr lang="en-US" dirty="0" err="1"/>
              <a:t>reproduire</a:t>
            </a:r>
            <a:r>
              <a:rPr lang="en-US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Soutenir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reflexion</a:t>
            </a:r>
            <a:r>
              <a:rPr lang="en-US" dirty="0"/>
              <a:t> RETEX</a:t>
            </a:r>
          </a:p>
        </p:txBody>
      </p:sp>
      <p:pic>
        <p:nvPicPr>
          <p:cNvPr id="6" name="Espace réservé du contenu 5" descr="Une image contenant personne, habits, plein air, homme&#10;&#10;Description générée automatiquement">
            <a:extLst>
              <a:ext uri="{FF2B5EF4-FFF2-40B4-BE49-F238E27FC236}">
                <a16:creationId xmlns:a16="http://schemas.microsoft.com/office/drawing/2014/main" id="{18C831A3-2BFA-2C2B-7907-DDD6E7049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391"/>
          <a:stretch/>
        </p:blipFill>
        <p:spPr>
          <a:xfrm>
            <a:off x="4648200" y="952500"/>
            <a:ext cx="6903309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777171-E86F-BC52-8A6F-8057C3A3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2041451"/>
            <a:ext cx="10995659" cy="2604977"/>
          </a:xfrm>
        </p:spPr>
        <p:txBody>
          <a:bodyPr>
            <a:normAutofit/>
          </a:bodyPr>
          <a:lstStyle/>
          <a:p>
            <a:r>
              <a:rPr lang="fr-FR" dirty="0"/>
              <a:t>La CSV est une démarche concrète </a:t>
            </a:r>
            <a:br>
              <a:rPr lang="fr-FR" dirty="0"/>
            </a:br>
            <a:r>
              <a:rPr lang="fr-FR" dirty="0"/>
              <a:t>d’implication des participants </a:t>
            </a:r>
            <a:br>
              <a:rPr lang="fr-FR" dirty="0"/>
            </a:br>
            <a:r>
              <a:rPr lang="fr-FR" dirty="0"/>
              <a:t>dans les stratégies de sécurité en montagne, </a:t>
            </a:r>
            <a:br>
              <a:rPr lang="fr-FR" dirty="0"/>
            </a:br>
            <a:r>
              <a:rPr lang="fr-FR" dirty="0" err="1"/>
              <a:t>co-construite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sous la responsabilité du leader de la sortie.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D97515-C9A5-D2AF-454F-A28D47036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5135526"/>
            <a:ext cx="10995660" cy="15417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705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18051F-0BA4-4C80-832C-1845011B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ue basse de nuages dans le ciel">
            <a:extLst>
              <a:ext uri="{FF2B5EF4-FFF2-40B4-BE49-F238E27FC236}">
                <a16:creationId xmlns:a16="http://schemas.microsoft.com/office/drawing/2014/main" id="{C602B478-3610-89F4-F551-FD532D0DC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0" y="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961205" y="-372795"/>
            <a:ext cx="6857999" cy="7603591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DA3402-C97A-C3BB-C32D-4E2D16D08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05" y="1866378"/>
            <a:ext cx="10905066" cy="2244008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rgbClr val="FFFFFF"/>
                </a:solidFill>
              </a:rPr>
              <a:t>Pour la suite de l’hiver…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Avec d’autres vigilances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6B9E27-5AA7-E7C1-117E-7FB7EF66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3699" y="5206985"/>
            <a:ext cx="4872618" cy="554411"/>
          </a:xfrm>
        </p:spPr>
        <p:txBody>
          <a:bodyPr anchor="b">
            <a:normAutofit/>
          </a:bodyPr>
          <a:lstStyle/>
          <a:p>
            <a:pPr algn="r"/>
            <a:r>
              <a:rPr lang="fr-FR" dirty="0">
                <a:solidFill>
                  <a:srgbClr val="FFFFFF"/>
                </a:solidFill>
              </a:rPr>
              <a:t>Mais aussi le Ski-Alpinisme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759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0EA24-2A6D-D6F7-887C-5C83552BF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En hiver, une « Vigilance Nivologie »</a:t>
            </a:r>
            <a:br>
              <a:rPr lang="fr-FR" dirty="0"/>
            </a:br>
            <a:r>
              <a:rPr lang="fr-FR" dirty="0"/>
              <a:t> centrale.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MAIS PAS QUE !!!</a:t>
            </a:r>
          </a:p>
        </p:txBody>
      </p:sp>
      <p:pic>
        <p:nvPicPr>
          <p:cNvPr id="6" name="Espace réservé du contenu 5" descr="Une image contenant neige, hiver, flocon de neige, nuage&#10;&#10;Description générée automatiquement">
            <a:extLst>
              <a:ext uri="{FF2B5EF4-FFF2-40B4-BE49-F238E27FC236}">
                <a16:creationId xmlns:a16="http://schemas.microsoft.com/office/drawing/2014/main" id="{9B1B739E-A410-365D-1C13-98289F267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0700" y="1429466"/>
            <a:ext cx="5934075" cy="395461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9C2E2D-FA05-6DBE-F75A-1BF05078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sz="2000" b="1" dirty="0"/>
              <a:t>Les autres vigilances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Chute et dévissage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Terrain glaciaire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Mauvais temps </a:t>
            </a:r>
          </a:p>
          <a:p>
            <a:r>
              <a:rPr lang="fr-FR" dirty="0"/>
              <a:t>Ces vigilances sont </a:t>
            </a:r>
            <a:r>
              <a:rPr lang="fr-FR" b="1" u="sng" dirty="0"/>
              <a:t>souvent</a:t>
            </a:r>
            <a:r>
              <a:rPr lang="fr-FR" dirty="0"/>
              <a:t> incompatibles avec la Vigilance nivologie !</a:t>
            </a:r>
          </a:p>
        </p:txBody>
      </p:sp>
    </p:spTree>
    <p:extLst>
      <p:ext uri="{BB962C8B-B14F-4D97-AF65-F5344CB8AC3E}">
        <p14:creationId xmlns:p14="http://schemas.microsoft.com/office/powerpoint/2010/main" val="1548879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6D4DB-C0F3-AF92-DEE6-69866130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La vigilance </a:t>
            </a:r>
            <a:br>
              <a:rPr lang="en-US" sz="4400"/>
            </a:br>
            <a:r>
              <a:rPr lang="en-US" sz="4400"/>
              <a:t>« risque de chute »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671F2C-29CD-6803-269C-C40C28BF6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Peut</a:t>
            </a:r>
            <a:r>
              <a:rPr lang="en-US" sz="1700" dirty="0"/>
              <a:t>-on qualifier de « </a:t>
            </a:r>
            <a:r>
              <a:rPr lang="en-US" sz="1700" dirty="0" err="1"/>
              <a:t>raide</a:t>
            </a:r>
            <a:r>
              <a:rPr lang="en-US" sz="1700" dirty="0"/>
              <a:t> » </a:t>
            </a:r>
            <a:r>
              <a:rPr lang="en-US" sz="1700" dirty="0" err="1"/>
              <a:t>une</a:t>
            </a:r>
            <a:r>
              <a:rPr lang="en-US" sz="1700" dirty="0"/>
              <a:t> </a:t>
            </a:r>
            <a:r>
              <a:rPr lang="en-US" sz="1700" dirty="0" err="1"/>
              <a:t>pente</a:t>
            </a:r>
            <a:r>
              <a:rPr lang="en-US" sz="1700" dirty="0"/>
              <a:t> à plus de 30° 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Peut</a:t>
            </a:r>
            <a:r>
              <a:rPr lang="en-US" sz="1700" dirty="0"/>
              <a:t>-on </a:t>
            </a:r>
            <a:r>
              <a:rPr lang="en-US" sz="1700" dirty="0" err="1"/>
              <a:t>utiliser</a:t>
            </a:r>
            <a:r>
              <a:rPr lang="en-US" sz="1700" dirty="0"/>
              <a:t> </a:t>
            </a:r>
            <a:r>
              <a:rPr lang="en-US" sz="1700" dirty="0" err="1"/>
              <a:t>ce</a:t>
            </a:r>
            <a:r>
              <a:rPr lang="en-US" sz="1700" dirty="0"/>
              <a:t> </a:t>
            </a:r>
            <a:r>
              <a:rPr lang="en-US" sz="1700" dirty="0" err="1"/>
              <a:t>seuil</a:t>
            </a:r>
            <a:r>
              <a:rPr lang="en-US" sz="1700" dirty="0"/>
              <a:t>, </a:t>
            </a:r>
            <a:r>
              <a:rPr lang="en-US" sz="1700" dirty="0" err="1"/>
              <a:t>cette</a:t>
            </a:r>
            <a:r>
              <a:rPr lang="en-US" sz="1700" dirty="0"/>
              <a:t> donnée pour identifier un passage </a:t>
            </a:r>
            <a:r>
              <a:rPr lang="en-US" sz="1700" dirty="0" err="1"/>
              <a:t>pouvant</a:t>
            </a:r>
            <a:r>
              <a:rPr lang="en-US" sz="1700" dirty="0"/>
              <a:t> </a:t>
            </a:r>
            <a:r>
              <a:rPr lang="en-US" sz="1700" dirty="0" err="1"/>
              <a:t>présenter</a:t>
            </a:r>
            <a:r>
              <a:rPr lang="en-US" sz="1700" dirty="0"/>
              <a:t> un </a:t>
            </a:r>
            <a:r>
              <a:rPr lang="en-US" sz="1700" dirty="0" err="1"/>
              <a:t>risque</a:t>
            </a:r>
            <a:r>
              <a:rPr lang="en-US" sz="1700" dirty="0"/>
              <a:t> de glissade, de chute ? À la montée, </a:t>
            </a:r>
            <a:r>
              <a:rPr lang="en-US" sz="1700" dirty="0" err="1"/>
              <a:t>ou</a:t>
            </a:r>
            <a:r>
              <a:rPr lang="en-US" sz="1700" dirty="0"/>
              <a:t> à la </a:t>
            </a:r>
            <a:r>
              <a:rPr lang="en-US" sz="1700" dirty="0" err="1"/>
              <a:t>descente</a:t>
            </a:r>
            <a:r>
              <a:rPr lang="en-US" sz="17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/>
              <a:t>L’utilisation</a:t>
            </a:r>
            <a:r>
              <a:rPr lang="en-US" sz="1700" dirty="0"/>
              <a:t> de la carte des </a:t>
            </a:r>
            <a:r>
              <a:rPr lang="en-US" sz="1700" dirty="0" err="1"/>
              <a:t>pentes</a:t>
            </a:r>
            <a:r>
              <a:rPr lang="en-US" sz="1700" dirty="0"/>
              <a:t> </a:t>
            </a:r>
            <a:r>
              <a:rPr lang="en-US" sz="1700" dirty="0" err="1"/>
              <a:t>prend</a:t>
            </a:r>
            <a:r>
              <a:rPr lang="en-US" sz="1700" dirty="0"/>
              <a:t> toute </a:t>
            </a:r>
            <a:r>
              <a:rPr lang="en-US" sz="1700" dirty="0" err="1"/>
              <a:t>sa</a:t>
            </a:r>
            <a:r>
              <a:rPr lang="en-US" sz="1700" dirty="0"/>
              <a:t> place dans </a:t>
            </a:r>
            <a:r>
              <a:rPr lang="en-US" sz="1700" dirty="0" err="1"/>
              <a:t>cette</a:t>
            </a:r>
            <a:r>
              <a:rPr lang="en-US" sz="1700" dirty="0"/>
              <a:t> </a:t>
            </a:r>
            <a:r>
              <a:rPr lang="en-US" sz="1700" dirty="0" err="1"/>
              <a:t>réflexion</a:t>
            </a:r>
            <a:r>
              <a:rPr lang="en-US" sz="17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DCMR (</a:t>
            </a:r>
            <a:r>
              <a:rPr lang="en-US" sz="1700" dirty="0" err="1"/>
              <a:t>Riskcheck</a:t>
            </a:r>
            <a:r>
              <a:rPr lang="en-US" sz="1700" dirty="0"/>
              <a:t>), </a:t>
            </a:r>
            <a:r>
              <a:rPr lang="en-US" sz="1700" dirty="0" err="1"/>
              <a:t>en</a:t>
            </a:r>
            <a:r>
              <a:rPr lang="en-US" sz="1700" dirty="0"/>
              <a:t> mode </a:t>
            </a:r>
            <a:r>
              <a:rPr lang="en-US" sz="1700" dirty="0" err="1"/>
              <a:t>alpi</a:t>
            </a:r>
            <a:r>
              <a:rPr lang="en-US" sz="1700" dirty="0"/>
              <a:t>, sera </a:t>
            </a:r>
            <a:r>
              <a:rPr lang="en-US" sz="1700" dirty="0" err="1"/>
              <a:t>aussi</a:t>
            </a:r>
            <a:r>
              <a:rPr lang="en-US" sz="1700" dirty="0"/>
              <a:t> un </a:t>
            </a:r>
            <a:r>
              <a:rPr lang="en-US" sz="1700" dirty="0" err="1"/>
              <a:t>outil</a:t>
            </a:r>
            <a:r>
              <a:rPr lang="en-US" sz="1700" dirty="0"/>
              <a:t> </a:t>
            </a:r>
            <a:r>
              <a:rPr lang="en-US" sz="1700" dirty="0" err="1"/>
              <a:t>majeur</a:t>
            </a:r>
            <a:r>
              <a:rPr lang="en-US" sz="1700" dirty="0"/>
              <a:t> qui </a:t>
            </a:r>
            <a:r>
              <a:rPr lang="en-US" sz="1700" dirty="0" err="1"/>
              <a:t>questionne</a:t>
            </a:r>
            <a:r>
              <a:rPr lang="en-US" sz="1700" dirty="0"/>
              <a:t> les CONSÉQUENCES</a:t>
            </a:r>
          </a:p>
        </p:txBody>
      </p:sp>
      <p:pic>
        <p:nvPicPr>
          <p:cNvPr id="6" name="Espace réservé pour une image  5" descr="Une image contenant plein air, nature, neige, ciel&#10;&#10;Description générée automatiquement">
            <a:extLst>
              <a:ext uri="{FF2B5EF4-FFF2-40B4-BE49-F238E27FC236}">
                <a16:creationId xmlns:a16="http://schemas.microsoft.com/office/drawing/2014/main" id="{03928E7B-6972-DC51-64D6-F18C6B5132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467" r="1932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972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plein air, neige, nature, montagne&#10;&#10;Description générée automatiquement">
            <a:extLst>
              <a:ext uri="{FF2B5EF4-FFF2-40B4-BE49-F238E27FC236}">
                <a16:creationId xmlns:a16="http://schemas.microsoft.com/office/drawing/2014/main" id="{D89E14DB-12B4-CF02-A8E2-EDA1865371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b="5436"/>
          <a:stretch/>
        </p:blipFill>
        <p:spPr>
          <a:xfrm>
            <a:off x="4660389" y="0"/>
            <a:ext cx="9669642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5495B03-83D4-4510-41AA-CD4B1F9E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27"/>
            <a:ext cx="3822189" cy="147037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dirty="0"/>
              <a:t>Trois modes de vigilance </a:t>
            </a:r>
            <a:r>
              <a:rPr lang="en-US" sz="3400" dirty="0" err="1"/>
              <a:t>en</a:t>
            </a:r>
            <a:r>
              <a:rPr lang="en-US" sz="3400" dirty="0"/>
              <a:t> </a:t>
            </a:r>
            <a:r>
              <a:rPr lang="en-US" sz="3400" dirty="0" err="1"/>
              <a:t>fonction</a:t>
            </a:r>
            <a:r>
              <a:rPr lang="en-US" sz="3400" dirty="0"/>
              <a:t> de la </a:t>
            </a:r>
            <a:r>
              <a:rPr lang="en-US" sz="3400" dirty="0" err="1"/>
              <a:t>pente</a:t>
            </a:r>
            <a:r>
              <a:rPr lang="en-US" sz="3400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C5FFE5-4BCE-4B0D-A5DA-31DB7084B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À </a:t>
            </a:r>
            <a:r>
              <a:rPr lang="en-US" sz="2000" dirty="0" err="1">
                <a:solidFill>
                  <a:srgbClr val="00B050"/>
                </a:solidFill>
              </a:rPr>
              <a:t>partir</a:t>
            </a:r>
            <a:r>
              <a:rPr lang="en-US" sz="2000" dirty="0">
                <a:solidFill>
                  <a:srgbClr val="00B050"/>
                </a:solidFill>
              </a:rPr>
              <a:t> de 30° (</a:t>
            </a:r>
            <a:r>
              <a:rPr lang="en-US" sz="2000" dirty="0" err="1">
                <a:solidFill>
                  <a:srgbClr val="00B050"/>
                </a:solidFill>
              </a:rPr>
              <a:t>Concentré</a:t>
            </a:r>
            <a:r>
              <a:rPr lang="en-US" sz="2000" dirty="0">
                <a:solidFill>
                  <a:srgbClr val="00B050"/>
                </a:solidFill>
              </a:rPr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35 à 40° (</a:t>
            </a:r>
            <a:r>
              <a:rPr lang="en-US" sz="2000" dirty="0" err="1"/>
              <a:t>Méfiant</a:t>
            </a:r>
            <a:r>
              <a:rPr lang="en-US" sz="20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Plus de 45° (</a:t>
            </a:r>
            <a:r>
              <a:rPr lang="en-US" sz="2000" dirty="0" err="1">
                <a:solidFill>
                  <a:srgbClr val="FF0000"/>
                </a:solidFill>
              </a:rPr>
              <a:t>Alerté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r>
              <a:rPr lang="en-US" sz="2000" u="sng" dirty="0"/>
              <a:t>Et deux </a:t>
            </a:r>
            <a:r>
              <a:rPr lang="en-US" sz="2000" u="sng" dirty="0" err="1"/>
              <a:t>niveaux</a:t>
            </a:r>
            <a:r>
              <a:rPr lang="en-US" sz="2000" u="sng" dirty="0"/>
              <a:t> de </a:t>
            </a:r>
            <a:r>
              <a:rPr lang="en-US" sz="2000" u="sng" dirty="0" err="1"/>
              <a:t>réflexion</a:t>
            </a:r>
            <a:r>
              <a:rPr lang="en-US" sz="2000" u="sng" dirty="0"/>
              <a:t> 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À la montée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À la </a:t>
            </a:r>
            <a:r>
              <a:rPr lang="en-US" sz="2000" dirty="0" err="1"/>
              <a:t>descente</a:t>
            </a:r>
            <a:r>
              <a:rPr lang="en-US" sz="2000" dirty="0"/>
              <a:t>.</a:t>
            </a:r>
          </a:p>
          <a:p>
            <a:r>
              <a:rPr lang="en-US" sz="2000" u="sng" dirty="0"/>
              <a:t>Avec des </a:t>
            </a:r>
            <a:r>
              <a:rPr lang="en-US" sz="2000" u="sng" dirty="0" err="1"/>
              <a:t>critères</a:t>
            </a:r>
            <a:r>
              <a:rPr lang="en-US" sz="2000" u="sng" dirty="0"/>
              <a:t> </a:t>
            </a:r>
            <a:r>
              <a:rPr lang="en-US" sz="2000" u="sng" dirty="0" err="1"/>
              <a:t>complémentaires</a:t>
            </a:r>
            <a:r>
              <a:rPr lang="en-US" sz="2000" u="sng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24017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AFC6E-9F2B-85EE-F067-72A20A31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Les critères complémentaires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51A85B-C3CB-F570-5AFC-726E5E15A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51222"/>
            <a:ext cx="4619621" cy="4125741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qualité</a:t>
            </a:r>
            <a:r>
              <a:rPr lang="en-US" sz="2000" dirty="0"/>
              <a:t> de la </a:t>
            </a:r>
            <a:r>
              <a:rPr lang="en-US" sz="2000" dirty="0" err="1"/>
              <a:t>neige</a:t>
            </a:r>
            <a:r>
              <a:rPr lang="en-US" sz="2000" dirty="0"/>
              <a:t> (dure, meuble)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présence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non de trace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fréquentation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L’exposition</a:t>
            </a:r>
            <a:r>
              <a:rPr lang="en-US" sz="2000" dirty="0"/>
              <a:t> (la nature du terrain)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i="1" dirty="0"/>
              <a:t>Pour </a:t>
            </a:r>
            <a:r>
              <a:rPr lang="en-US" sz="2000" i="1" dirty="0" err="1"/>
              <a:t>matérialiser</a:t>
            </a:r>
            <a:r>
              <a:rPr lang="en-US" sz="2000" i="1" dirty="0"/>
              <a:t> </a:t>
            </a:r>
            <a:r>
              <a:rPr lang="en-US" sz="2000" i="1" dirty="0" err="1"/>
              <a:t>ces</a:t>
            </a:r>
            <a:r>
              <a:rPr lang="en-US" sz="2000" i="1" dirty="0"/>
              <a:t> types de vigilance « </a:t>
            </a:r>
            <a:r>
              <a:rPr lang="en-US" sz="2000" i="1" dirty="0" err="1"/>
              <a:t>risque</a:t>
            </a:r>
            <a:r>
              <a:rPr lang="en-US" sz="2000" i="1" dirty="0"/>
              <a:t> de chute » sur le croquis de la CSV, il sera </a:t>
            </a:r>
            <a:r>
              <a:rPr lang="en-US" sz="2000" i="1" dirty="0" err="1"/>
              <a:t>parfois</a:t>
            </a:r>
            <a:r>
              <a:rPr lang="en-US" sz="2000" i="1" dirty="0"/>
              <a:t> </a:t>
            </a:r>
            <a:r>
              <a:rPr lang="en-US" sz="2000" i="1" dirty="0" err="1"/>
              <a:t>nécessaire</a:t>
            </a:r>
            <a:r>
              <a:rPr lang="en-US" sz="2000" i="1" dirty="0"/>
              <a:t> </a:t>
            </a:r>
            <a:r>
              <a:rPr lang="en-US" sz="2000" i="1" dirty="0" err="1"/>
              <a:t>d’écrire</a:t>
            </a:r>
            <a:r>
              <a:rPr lang="en-US" sz="2000" i="1" dirty="0"/>
              <a:t> </a:t>
            </a:r>
            <a:r>
              <a:rPr lang="en-US" sz="2000" i="1" dirty="0" err="1"/>
              <a:t>clairement</a:t>
            </a:r>
            <a:r>
              <a:rPr lang="en-US" sz="2000" i="1" dirty="0"/>
              <a:t>, </a:t>
            </a:r>
            <a:r>
              <a:rPr lang="en-US" sz="2000" i="1" dirty="0" err="1"/>
              <a:t>en</a:t>
            </a:r>
            <a:r>
              <a:rPr lang="en-US" sz="2000" i="1" dirty="0"/>
              <a:t> + de la couleur, les </a:t>
            </a:r>
            <a:r>
              <a:rPr lang="en-US" sz="2000" i="1" dirty="0" err="1"/>
              <a:t>critères</a:t>
            </a:r>
            <a:r>
              <a:rPr lang="en-US" sz="2000" i="1" dirty="0"/>
              <a:t> </a:t>
            </a:r>
            <a:r>
              <a:rPr lang="en-US" sz="2000" i="1" dirty="0" err="1"/>
              <a:t>complémentaires</a:t>
            </a:r>
            <a:r>
              <a:rPr lang="en-US" sz="2000" i="1" dirty="0"/>
              <a:t> </a:t>
            </a:r>
            <a:r>
              <a:rPr lang="en-US" sz="2000" i="1" dirty="0" err="1"/>
              <a:t>identifiés</a:t>
            </a:r>
            <a:r>
              <a:rPr lang="en-US" sz="2000" i="1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i="1" dirty="0"/>
              <a:t>Bien </a:t>
            </a:r>
            <a:r>
              <a:rPr lang="en-US" sz="2000" b="1" i="1" dirty="0" err="1"/>
              <a:t>sûr</a:t>
            </a:r>
            <a:r>
              <a:rPr lang="en-US" sz="2000" b="1" i="1" dirty="0"/>
              <a:t>, la vigilance </a:t>
            </a:r>
            <a:r>
              <a:rPr lang="en-US" sz="2000" b="1" i="1" dirty="0" err="1"/>
              <a:t>nivologique</a:t>
            </a:r>
            <a:r>
              <a:rPr lang="en-US" sz="2000" b="1" i="1" dirty="0"/>
              <a:t> </a:t>
            </a:r>
            <a:r>
              <a:rPr lang="en-US" sz="2000" b="1" i="1" dirty="0" err="1"/>
              <a:t>devrait</a:t>
            </a:r>
            <a:r>
              <a:rPr lang="en-US" sz="2000" b="1" i="1" dirty="0"/>
              <a:t> </a:t>
            </a:r>
            <a:r>
              <a:rPr lang="en-US" sz="2000" b="1" i="1" dirty="0" err="1"/>
              <a:t>être</a:t>
            </a:r>
            <a:r>
              <a:rPr lang="en-US" sz="2000" b="1" i="1" dirty="0"/>
              <a:t> </a:t>
            </a:r>
            <a:r>
              <a:rPr lang="en-US" sz="2000" b="1" i="1" dirty="0" err="1"/>
              <a:t>en</a:t>
            </a:r>
            <a:r>
              <a:rPr lang="en-US" sz="2000" b="1" i="1" dirty="0"/>
              <a:t> mode “Sans </a:t>
            </a:r>
            <a:r>
              <a:rPr lang="en-US" sz="2000" b="1" i="1" dirty="0" err="1"/>
              <a:t>risque</a:t>
            </a:r>
            <a:r>
              <a:rPr lang="en-US" sz="2000" b="1" i="1" dirty="0"/>
              <a:t>”, </a:t>
            </a:r>
            <a:r>
              <a:rPr lang="en-US" sz="2000" b="1" i="1" dirty="0" err="1"/>
              <a:t>en</a:t>
            </a:r>
            <a:r>
              <a:rPr lang="en-US" sz="2000" b="1" i="1" dirty="0"/>
              <a:t> vert, sur la section </a:t>
            </a:r>
            <a:r>
              <a:rPr lang="en-US" sz="2000" b="1" i="1" dirty="0" err="1"/>
              <a:t>concernée</a:t>
            </a:r>
            <a:r>
              <a:rPr lang="en-US" sz="2000" b="1" i="1" dirty="0"/>
              <a:t>.</a:t>
            </a:r>
          </a:p>
        </p:txBody>
      </p:sp>
      <p:pic>
        <p:nvPicPr>
          <p:cNvPr id="6" name="Espace réservé pour une image  5" descr="Une image contenant plein air, neige, nature, Alpiniste&#10;&#10;Description générée automatiquement">
            <a:extLst>
              <a:ext uri="{FF2B5EF4-FFF2-40B4-BE49-F238E27FC236}">
                <a16:creationId xmlns:a16="http://schemas.microsoft.com/office/drawing/2014/main" id="{37844801-A384-506E-4406-574F89CA4F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395" r="17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5524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neige, personnes&#10;&#10;Description générée automatiquement">
            <a:extLst>
              <a:ext uri="{FF2B5EF4-FFF2-40B4-BE49-F238E27FC236}">
                <a16:creationId xmlns:a16="http://schemas.microsoft.com/office/drawing/2014/main" id="{027CD29F-88D2-C391-1756-0D642D3CF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835" b="111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41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neige, personne, habits, hiver&#10;&#10;Description générée automatiquement">
            <a:extLst>
              <a:ext uri="{FF2B5EF4-FFF2-40B4-BE49-F238E27FC236}">
                <a16:creationId xmlns:a16="http://schemas.microsoft.com/office/drawing/2014/main" id="{9FC27FDA-EBCB-60E2-23A3-17F55C12A1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052" r="-2" b="2116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4FEBE1-B539-A666-A739-7120C54F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7746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dirty="0"/>
              <a:t>Trois modes de vigilance </a:t>
            </a:r>
            <a:r>
              <a:rPr lang="en-US" sz="3400" dirty="0" err="1"/>
              <a:t>Mauvais</a:t>
            </a:r>
            <a:r>
              <a:rPr lang="en-US" sz="3400" dirty="0"/>
              <a:t> temps…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54850D-700C-FDC4-694F-814869CFF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451368"/>
            <a:ext cx="5065776" cy="389456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En vert. CONCENTRÉ (</a:t>
            </a:r>
            <a:r>
              <a:rPr lang="en-US" sz="1400" b="1" dirty="0" err="1">
                <a:solidFill>
                  <a:srgbClr val="00B050"/>
                </a:solidFill>
              </a:rPr>
              <a:t>plutôt</a:t>
            </a:r>
            <a:r>
              <a:rPr lang="en-US" sz="1400" b="1" dirty="0">
                <a:solidFill>
                  <a:srgbClr val="00B050"/>
                </a:solidFill>
              </a:rPr>
              <a:t> que </a:t>
            </a:r>
            <a:r>
              <a:rPr lang="en-US" sz="1400" b="1" dirty="0" err="1">
                <a:solidFill>
                  <a:srgbClr val="00B050"/>
                </a:solidFill>
              </a:rPr>
              <a:t>détendu</a:t>
            </a:r>
            <a:r>
              <a:rPr lang="en-US" sz="1400" b="1" dirty="0">
                <a:solidFill>
                  <a:srgbClr val="00B050"/>
                </a:solidFill>
              </a:rPr>
              <a:t>).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Pour un petit </a:t>
            </a:r>
            <a:r>
              <a:rPr lang="en-US" sz="1400" dirty="0" err="1"/>
              <a:t>mauvais</a:t>
            </a:r>
            <a:r>
              <a:rPr lang="en-US" sz="1400" dirty="0"/>
              <a:t> temps.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Pas de </a:t>
            </a:r>
            <a:r>
              <a:rPr lang="en-US" sz="1400" dirty="0" err="1"/>
              <a:t>visibilité</a:t>
            </a:r>
            <a:r>
              <a:rPr lang="en-US" sz="1400" dirty="0"/>
              <a:t> </a:t>
            </a:r>
            <a:r>
              <a:rPr lang="en-US" sz="1400" dirty="0" err="1"/>
              <a:t>ou</a:t>
            </a:r>
            <a:r>
              <a:rPr lang="en-US" sz="1400" dirty="0"/>
              <a:t> </a:t>
            </a:r>
            <a:r>
              <a:rPr lang="en-US" sz="1400" dirty="0" err="1"/>
              <a:t>visi</a:t>
            </a:r>
            <a:r>
              <a:rPr lang="en-US" sz="1400" dirty="0"/>
              <a:t> </a:t>
            </a:r>
            <a:r>
              <a:rPr lang="en-US" sz="1400" dirty="0" err="1"/>
              <a:t>réduite</a:t>
            </a:r>
            <a:r>
              <a:rPr lang="en-US" sz="1400" dirty="0"/>
              <a:t>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Pas de vent.</a:t>
            </a:r>
            <a:br>
              <a:rPr lang="en-US" sz="1400" dirty="0"/>
            </a:b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dirty="0"/>
              <a:t>En jaune. MÉFIANT. (</a:t>
            </a:r>
            <a:r>
              <a:rPr lang="en-US" sz="1400" b="1" dirty="0" err="1"/>
              <a:t>ça</a:t>
            </a:r>
            <a:r>
              <a:rPr lang="en-US" sz="1400" b="1" dirty="0"/>
              <a:t> </a:t>
            </a:r>
            <a:r>
              <a:rPr lang="en-US" sz="1400" b="1" dirty="0" err="1"/>
              <a:t>va</a:t>
            </a:r>
            <a:r>
              <a:rPr lang="en-US" sz="1400" b="1" dirty="0"/>
              <a:t> encore…)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 err="1"/>
              <a:t>Visi</a:t>
            </a:r>
            <a:r>
              <a:rPr lang="en-US" sz="1400" dirty="0"/>
              <a:t> </a:t>
            </a:r>
            <a:r>
              <a:rPr lang="en-US" sz="1400" dirty="0" err="1"/>
              <a:t>réduite</a:t>
            </a:r>
            <a:r>
              <a:rPr lang="en-US" sz="1400" dirty="0"/>
              <a:t>,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De la </a:t>
            </a:r>
            <a:r>
              <a:rPr lang="en-US" sz="1400" dirty="0" err="1"/>
              <a:t>neige</a:t>
            </a:r>
            <a:r>
              <a:rPr lang="en-US" sz="14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Et du vent </a:t>
            </a:r>
            <a:r>
              <a:rPr lang="en-US" sz="1400" dirty="0" err="1"/>
              <a:t>moyen</a:t>
            </a:r>
            <a:r>
              <a:rPr lang="en-US" sz="1400" dirty="0"/>
              <a:t>. </a:t>
            </a:r>
            <a:br>
              <a:rPr lang="en-US" sz="1400" dirty="0"/>
            </a:b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En rouge. ALERTÉ. (</a:t>
            </a:r>
            <a:r>
              <a:rPr lang="en-US" sz="1400" b="1" dirty="0" err="1">
                <a:solidFill>
                  <a:srgbClr val="FF0000"/>
                </a:solidFill>
              </a:rPr>
              <a:t>Risques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importants</a:t>
            </a:r>
            <a:r>
              <a:rPr lang="en-US" sz="1400" b="1" dirty="0">
                <a:solidFill>
                  <a:srgbClr val="FF0000"/>
                </a:solidFill>
              </a:rPr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Pour du grand </a:t>
            </a:r>
            <a:r>
              <a:rPr lang="en-US" sz="1400" dirty="0" err="1"/>
              <a:t>mauvais</a:t>
            </a:r>
            <a:r>
              <a:rPr lang="en-US" sz="1400" dirty="0"/>
              <a:t> temps.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La </a:t>
            </a:r>
            <a:r>
              <a:rPr lang="en-US" sz="1400" dirty="0" err="1"/>
              <a:t>totale</a:t>
            </a:r>
            <a:r>
              <a:rPr lang="en-US" sz="1400" dirty="0"/>
              <a:t>, pas de </a:t>
            </a:r>
            <a:r>
              <a:rPr lang="en-US" sz="1400" dirty="0" err="1"/>
              <a:t>visi</a:t>
            </a:r>
            <a:r>
              <a:rPr lang="en-US" sz="1400" dirty="0"/>
              <a:t>, de la </a:t>
            </a:r>
            <a:r>
              <a:rPr lang="en-US" sz="1400" dirty="0" err="1"/>
              <a:t>neige</a:t>
            </a:r>
            <a:r>
              <a:rPr lang="en-US" sz="1400" dirty="0"/>
              <a:t> et du vent violent.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En mode SURVIE,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ça</a:t>
            </a:r>
            <a:r>
              <a:rPr lang="en-US" sz="1400" dirty="0"/>
              <a:t> </a:t>
            </a:r>
            <a:r>
              <a:rPr lang="en-US" sz="1400" dirty="0" err="1"/>
              <a:t>s’aggrave</a:t>
            </a:r>
            <a:r>
              <a:rPr lang="en-US" sz="1400" dirty="0"/>
              <a:t> </a:t>
            </a:r>
            <a:r>
              <a:rPr lang="en-US" sz="1400" dirty="0" err="1"/>
              <a:t>ou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cas</a:t>
            </a:r>
            <a:r>
              <a:rPr lang="en-US" sz="1400" dirty="0"/>
              <a:t> de </a:t>
            </a:r>
            <a:r>
              <a:rPr lang="en-US" sz="1400" dirty="0" err="1"/>
              <a:t>problèmes</a:t>
            </a:r>
            <a:r>
              <a:rPr lang="en-US" sz="1400" dirty="0"/>
              <a:t> annexes…</a:t>
            </a:r>
          </a:p>
        </p:txBody>
      </p:sp>
    </p:spTree>
    <p:extLst>
      <p:ext uri="{BB962C8B-B14F-4D97-AF65-F5344CB8AC3E}">
        <p14:creationId xmlns:p14="http://schemas.microsoft.com/office/powerpoint/2010/main" val="1247123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FFAFB-886F-03D2-FD91-1C6077DB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486275"/>
            <a:ext cx="3290887" cy="17192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Quelques</a:t>
            </a:r>
            <a:r>
              <a:rPr lang="en-US" sz="3600" dirty="0"/>
              <a:t> remarques</a:t>
            </a:r>
          </a:p>
        </p:txBody>
      </p:sp>
      <p:pic>
        <p:nvPicPr>
          <p:cNvPr id="6" name="Espace réservé pour une image  5" descr="Une image contenant plein air, personne, neige, Équipement de randonnée&#10;&#10;Description générée automatiquement">
            <a:extLst>
              <a:ext uri="{FF2B5EF4-FFF2-40B4-BE49-F238E27FC236}">
                <a16:creationId xmlns:a16="http://schemas.microsoft.com/office/drawing/2014/main" id="{C60D3A09-B08F-3C90-E2E1-73B214F24B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793" b="2140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D3DB50-A83A-EF71-D376-7E6DE4F50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9197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400"/>
              <a:t>Cette</a:t>
            </a:r>
            <a:r>
              <a:rPr lang="en-US" sz="1400" dirty="0"/>
              <a:t> vigilance « </a:t>
            </a:r>
            <a:r>
              <a:rPr lang="en-US" sz="1400" dirty="0" err="1"/>
              <a:t>Mauvais</a:t>
            </a:r>
            <a:r>
              <a:rPr lang="en-US" sz="1400" dirty="0"/>
              <a:t> Temps » </a:t>
            </a:r>
            <a:r>
              <a:rPr lang="en-US" sz="1400" dirty="0" err="1"/>
              <a:t>est</a:t>
            </a:r>
            <a:r>
              <a:rPr lang="en-US" sz="1400" dirty="0"/>
              <a:t> </a:t>
            </a:r>
            <a:r>
              <a:rPr lang="en-US" sz="1400" dirty="0" err="1"/>
              <a:t>souvent</a:t>
            </a:r>
            <a:r>
              <a:rPr lang="en-US" sz="1400" dirty="0"/>
              <a:t> </a:t>
            </a:r>
            <a:r>
              <a:rPr lang="en-US" sz="1400" dirty="0" err="1"/>
              <a:t>identifiée</a:t>
            </a:r>
            <a:r>
              <a:rPr lang="en-US" sz="1400" dirty="0"/>
              <a:t> par rapport à la </a:t>
            </a:r>
            <a:r>
              <a:rPr lang="en-US" sz="1400" dirty="0" err="1"/>
              <a:t>difficulté</a:t>
            </a:r>
            <a:r>
              <a:rPr lang="en-US" sz="1400" dirty="0"/>
              <a:t> de navigation sans </a:t>
            </a:r>
            <a:r>
              <a:rPr lang="en-US" sz="1400" dirty="0" err="1"/>
              <a:t>visibilité</a:t>
            </a:r>
            <a:r>
              <a:rPr lang="en-US" sz="14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dirty="0"/>
              <a:t>Mais </a:t>
            </a:r>
            <a:r>
              <a:rPr lang="en-US" sz="1400" b="1" dirty="0" err="1"/>
              <a:t>cette</a:t>
            </a:r>
            <a:r>
              <a:rPr lang="en-US" sz="1400" b="1" dirty="0"/>
              <a:t> </a:t>
            </a:r>
            <a:r>
              <a:rPr lang="en-US" sz="1400" b="1" dirty="0" err="1"/>
              <a:t>difficulté</a:t>
            </a:r>
            <a:r>
              <a:rPr lang="en-US" sz="1400" b="1" dirty="0"/>
              <a:t> </a:t>
            </a:r>
            <a:r>
              <a:rPr lang="en-US" sz="1400" b="1" dirty="0" err="1"/>
              <a:t>n’en</a:t>
            </a:r>
            <a:r>
              <a:rPr lang="en-US" sz="1400" b="1" dirty="0"/>
              <a:t> </a:t>
            </a:r>
            <a:r>
              <a:rPr lang="en-US" sz="1400" b="1" dirty="0" err="1"/>
              <a:t>est</a:t>
            </a:r>
            <a:r>
              <a:rPr lang="en-US" sz="1400" b="1" dirty="0"/>
              <a:t> plus </a:t>
            </a:r>
            <a:r>
              <a:rPr lang="en-US" sz="1400" b="1" dirty="0" err="1"/>
              <a:t>vraiment</a:t>
            </a:r>
            <a:r>
              <a:rPr lang="en-US" sz="1400" b="1" dirty="0"/>
              <a:t> </a:t>
            </a:r>
            <a:r>
              <a:rPr lang="en-US" sz="1400" b="1" dirty="0" err="1"/>
              <a:t>une</a:t>
            </a:r>
            <a:r>
              <a:rPr lang="en-US" sz="1400" b="1" dirty="0"/>
              <a:t> </a:t>
            </a:r>
            <a:r>
              <a:rPr lang="en-US" sz="1400" b="1" dirty="0" err="1"/>
              <a:t>aujourd’hui</a:t>
            </a:r>
            <a:r>
              <a:rPr lang="en-US" sz="1400" b="1" dirty="0"/>
              <a:t>, </a:t>
            </a:r>
            <a:r>
              <a:rPr lang="en-US" sz="1400" dirty="0" err="1"/>
              <a:t>tellement</a:t>
            </a:r>
            <a:r>
              <a:rPr lang="en-US" sz="1400" dirty="0"/>
              <a:t> les </a:t>
            </a:r>
            <a:r>
              <a:rPr lang="en-US" sz="1400" dirty="0" err="1"/>
              <a:t>outils</a:t>
            </a:r>
            <a:r>
              <a:rPr lang="en-US" sz="1400" dirty="0"/>
              <a:t> de </a:t>
            </a:r>
            <a:r>
              <a:rPr lang="en-US" sz="1400" dirty="0" err="1"/>
              <a:t>cartographie</a:t>
            </a:r>
            <a:r>
              <a:rPr lang="en-US" sz="1400" dirty="0"/>
              <a:t> </a:t>
            </a:r>
            <a:r>
              <a:rPr lang="en-US" sz="1400" dirty="0" err="1"/>
              <a:t>embarqués</a:t>
            </a:r>
            <a:r>
              <a:rPr lang="en-US" sz="1400" dirty="0"/>
              <a:t> </a:t>
            </a:r>
            <a:r>
              <a:rPr lang="en-US" sz="1400" dirty="0" err="1"/>
              <a:t>sont</a:t>
            </a:r>
            <a:r>
              <a:rPr lang="en-US" sz="1400" dirty="0"/>
              <a:t> </a:t>
            </a:r>
            <a:r>
              <a:rPr lang="en-US" sz="1400" dirty="0" err="1"/>
              <a:t>fiables</a:t>
            </a:r>
            <a:r>
              <a:rPr lang="en-US" sz="1400" dirty="0"/>
              <a:t> et simples </a:t>
            </a:r>
            <a:r>
              <a:rPr lang="en-US" sz="1400" dirty="0" err="1"/>
              <a:t>d’utilisation</a:t>
            </a:r>
            <a:r>
              <a:rPr lang="en-US" sz="1400" dirty="0"/>
              <a:t>. Surtout dans le cadre d’un Faire Ensemble </a:t>
            </a:r>
            <a:r>
              <a:rPr lang="en-US" sz="1400" dirty="0" err="1"/>
              <a:t>où</a:t>
            </a:r>
            <a:r>
              <a:rPr lang="en-US" sz="1400" dirty="0"/>
              <a:t> tout le monde dispose d’un </a:t>
            </a:r>
            <a:r>
              <a:rPr lang="en-US" sz="1400" dirty="0" err="1"/>
              <a:t>téléphone</a:t>
            </a:r>
            <a:r>
              <a:rPr lang="en-US" sz="1400" dirty="0"/>
              <a:t> et de </a:t>
            </a:r>
            <a:r>
              <a:rPr lang="en-US" sz="1400" dirty="0" err="1"/>
              <a:t>l’application</a:t>
            </a:r>
            <a:r>
              <a:rPr lang="en-US" sz="1400" dirty="0"/>
              <a:t> </a:t>
            </a:r>
            <a:r>
              <a:rPr lang="en-US" sz="1400" dirty="0" err="1"/>
              <a:t>adaptée</a:t>
            </a:r>
            <a:r>
              <a:rPr lang="en-US" sz="1400" dirty="0"/>
              <a:t>. 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Le </a:t>
            </a:r>
            <a:r>
              <a:rPr lang="en-US" sz="1400" dirty="0" err="1"/>
              <a:t>mauvais</a:t>
            </a:r>
            <a:r>
              <a:rPr lang="en-US" sz="1400" dirty="0"/>
              <a:t> temps </a:t>
            </a:r>
            <a:r>
              <a:rPr lang="en-US" sz="1400" dirty="0" err="1"/>
              <a:t>est</a:t>
            </a:r>
            <a:r>
              <a:rPr lang="en-US" sz="1400" dirty="0"/>
              <a:t> SURTOUT la </a:t>
            </a:r>
            <a:r>
              <a:rPr lang="en-US" sz="1400" dirty="0" err="1"/>
              <a:t>conjonction</a:t>
            </a:r>
            <a:r>
              <a:rPr lang="en-US" sz="1400" dirty="0"/>
              <a:t> de </a:t>
            </a:r>
            <a:r>
              <a:rPr lang="en-US" sz="1400" dirty="0" err="1"/>
              <a:t>plusieurs</a:t>
            </a:r>
            <a:r>
              <a:rPr lang="en-US" sz="1400" dirty="0"/>
              <a:t> </a:t>
            </a:r>
            <a:r>
              <a:rPr lang="en-US" sz="1400" dirty="0" err="1"/>
              <a:t>facteurs</a:t>
            </a:r>
            <a:r>
              <a:rPr lang="en-US" sz="1400" dirty="0"/>
              <a:t> </a:t>
            </a:r>
            <a:r>
              <a:rPr lang="en-US" sz="1400" dirty="0" err="1"/>
              <a:t>météo</a:t>
            </a:r>
            <a:r>
              <a:rPr lang="en-US" sz="1400" dirty="0"/>
              <a:t>, plus </a:t>
            </a:r>
            <a:r>
              <a:rPr lang="en-US" sz="1400" dirty="0" err="1"/>
              <a:t>ou</a:t>
            </a:r>
            <a:r>
              <a:rPr lang="en-US" sz="1400" dirty="0"/>
              <a:t> </a:t>
            </a:r>
            <a:r>
              <a:rPr lang="en-US" sz="1400" dirty="0" err="1"/>
              <a:t>moins</a:t>
            </a:r>
            <a:r>
              <a:rPr lang="en-US" sz="1400" dirty="0"/>
              <a:t> </a:t>
            </a:r>
            <a:r>
              <a:rPr lang="en-US" sz="1400" dirty="0" err="1"/>
              <a:t>présents</a:t>
            </a:r>
            <a:r>
              <a:rPr lang="en-US" sz="1400" dirty="0"/>
              <a:t> et </a:t>
            </a:r>
            <a:r>
              <a:rPr lang="en-US" sz="1400" dirty="0" err="1"/>
              <a:t>violents</a:t>
            </a:r>
            <a:r>
              <a:rPr lang="en-US" sz="1400" dirty="0"/>
              <a:t> : la </a:t>
            </a:r>
            <a:r>
              <a:rPr lang="en-US" sz="1400" dirty="0" err="1"/>
              <a:t>neige</a:t>
            </a:r>
            <a:r>
              <a:rPr lang="en-US" sz="1400" dirty="0"/>
              <a:t> et le vent. Bien </a:t>
            </a:r>
            <a:r>
              <a:rPr lang="en-US" sz="1400" dirty="0" err="1"/>
              <a:t>sûr</a:t>
            </a:r>
            <a:r>
              <a:rPr lang="en-US" sz="1400" dirty="0"/>
              <a:t>, le </a:t>
            </a:r>
            <a:r>
              <a:rPr lang="en-US" sz="1400" dirty="0" err="1"/>
              <a:t>froid</a:t>
            </a:r>
            <a:r>
              <a:rPr lang="en-US" sz="1400" dirty="0"/>
              <a:t> </a:t>
            </a:r>
            <a:r>
              <a:rPr lang="en-US" sz="1400" dirty="0" err="1"/>
              <a:t>ressenti</a:t>
            </a:r>
            <a:r>
              <a:rPr lang="en-US" sz="1400" dirty="0"/>
              <a:t> </a:t>
            </a:r>
            <a:r>
              <a:rPr lang="en-US" sz="1400" dirty="0" err="1"/>
              <a:t>est</a:t>
            </a:r>
            <a:r>
              <a:rPr lang="en-US" sz="1400" dirty="0"/>
              <a:t> </a:t>
            </a:r>
            <a:r>
              <a:rPr lang="en-US" sz="1400" dirty="0" err="1"/>
              <a:t>aggravé</a:t>
            </a:r>
            <a:r>
              <a:rPr lang="en-US" sz="1400" dirty="0"/>
              <a:t> par </a:t>
            </a:r>
            <a:r>
              <a:rPr lang="en-US" sz="1400" dirty="0" err="1"/>
              <a:t>l’effet</a:t>
            </a:r>
            <a:r>
              <a:rPr lang="en-US" sz="1400" dirty="0"/>
              <a:t> du vent. En </a:t>
            </a:r>
            <a:r>
              <a:rPr lang="en-US" sz="1400" dirty="0" err="1"/>
              <a:t>été</a:t>
            </a:r>
            <a:r>
              <a:rPr lang="en-US" sz="1400" dirty="0"/>
              <a:t>, </a:t>
            </a:r>
            <a:r>
              <a:rPr lang="en-US" sz="1400" dirty="0" err="1"/>
              <a:t>l’orage</a:t>
            </a:r>
            <a:r>
              <a:rPr lang="en-US" sz="1400" dirty="0"/>
              <a:t> </a:t>
            </a:r>
            <a:r>
              <a:rPr lang="en-US" sz="1400" dirty="0" err="1"/>
              <a:t>peut</a:t>
            </a:r>
            <a:r>
              <a:rPr lang="en-US" sz="1400" dirty="0"/>
              <a:t> </a:t>
            </a:r>
            <a:r>
              <a:rPr lang="en-US" sz="1400" dirty="0" err="1"/>
              <a:t>être</a:t>
            </a:r>
            <a:r>
              <a:rPr lang="en-US" sz="1400" dirty="0"/>
              <a:t> </a:t>
            </a:r>
            <a:r>
              <a:rPr lang="en-US" sz="1400" dirty="0" err="1"/>
              <a:t>aussi</a:t>
            </a:r>
            <a:r>
              <a:rPr lang="en-US" sz="1400" dirty="0"/>
              <a:t> très </a:t>
            </a:r>
            <a:r>
              <a:rPr lang="en-US" sz="1400" dirty="0" err="1"/>
              <a:t>présent</a:t>
            </a:r>
            <a:r>
              <a:rPr lang="en-US" sz="1400" dirty="0"/>
              <a:t> et </a:t>
            </a:r>
            <a:r>
              <a:rPr lang="en-US" sz="1400" dirty="0" err="1"/>
              <a:t>impactant</a:t>
            </a:r>
            <a:r>
              <a:rPr lang="en-US" sz="1400" dirty="0"/>
              <a:t> </a:t>
            </a:r>
            <a:r>
              <a:rPr lang="en-US" sz="1400" dirty="0" err="1"/>
              <a:t>l’activité</a:t>
            </a:r>
            <a:r>
              <a:rPr lang="en-US" sz="14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dirty="0"/>
              <a:t>En conclusion, plus les </a:t>
            </a:r>
            <a:r>
              <a:rPr lang="en-US" sz="1400" dirty="0" err="1"/>
              <a:t>facteurs</a:t>
            </a:r>
            <a:r>
              <a:rPr lang="en-US" sz="1400" dirty="0"/>
              <a:t> </a:t>
            </a:r>
            <a:r>
              <a:rPr lang="en-US" sz="1400" dirty="0" err="1"/>
              <a:t>météo</a:t>
            </a:r>
            <a:r>
              <a:rPr lang="en-US" sz="1400" dirty="0"/>
              <a:t> </a:t>
            </a:r>
            <a:r>
              <a:rPr lang="en-US" sz="1400" dirty="0" err="1"/>
              <a:t>sont</a:t>
            </a:r>
            <a:r>
              <a:rPr lang="en-US" sz="1400" dirty="0"/>
              <a:t> </a:t>
            </a:r>
            <a:r>
              <a:rPr lang="en-US" sz="1400" dirty="0" err="1"/>
              <a:t>défavorables</a:t>
            </a:r>
            <a:r>
              <a:rPr lang="en-US" sz="1400" dirty="0"/>
              <a:t> plus </a:t>
            </a:r>
            <a:r>
              <a:rPr lang="en-US" sz="1400" dirty="0" err="1"/>
              <a:t>cette</a:t>
            </a:r>
            <a:r>
              <a:rPr lang="en-US" sz="1400" dirty="0"/>
              <a:t> vigilance </a:t>
            </a:r>
            <a:r>
              <a:rPr lang="en-US" sz="1400" dirty="0" err="1"/>
              <a:t>Mauvais</a:t>
            </a:r>
            <a:r>
              <a:rPr lang="en-US" sz="1400" dirty="0"/>
              <a:t> Temps </a:t>
            </a:r>
            <a:r>
              <a:rPr lang="en-US" sz="1400" dirty="0" err="1"/>
              <a:t>est</a:t>
            </a:r>
            <a:r>
              <a:rPr lang="en-US" sz="1400" dirty="0"/>
              <a:t> </a:t>
            </a:r>
            <a:r>
              <a:rPr lang="en-US" sz="1400" dirty="0" err="1"/>
              <a:t>complexe</a:t>
            </a:r>
            <a:r>
              <a:rPr lang="en-US" sz="1400" dirty="0"/>
              <a:t> et </a:t>
            </a:r>
            <a:r>
              <a:rPr lang="en-US" sz="1400" dirty="0" err="1"/>
              <a:t>demande</a:t>
            </a:r>
            <a:r>
              <a:rPr lang="en-US" sz="1400" dirty="0"/>
              <a:t> des </a:t>
            </a:r>
            <a:r>
              <a:rPr lang="en-US" sz="1400" dirty="0" err="1"/>
              <a:t>compétences</a:t>
            </a:r>
            <a:r>
              <a:rPr lang="en-US" sz="1400" dirty="0"/>
              <a:t> </a:t>
            </a:r>
            <a:r>
              <a:rPr lang="en-US" sz="1400" dirty="0" err="1"/>
              <a:t>affirmées</a:t>
            </a:r>
            <a:r>
              <a:rPr lang="en-US" sz="1400" dirty="0"/>
              <a:t> pour </a:t>
            </a:r>
            <a:r>
              <a:rPr lang="en-US" sz="1400" dirty="0" err="1"/>
              <a:t>chaque</a:t>
            </a:r>
            <a:r>
              <a:rPr lang="en-US" sz="1400" dirty="0"/>
              <a:t> </a:t>
            </a:r>
            <a:r>
              <a:rPr lang="en-US" sz="1400" dirty="0" err="1"/>
              <a:t>membre</a:t>
            </a:r>
            <a:r>
              <a:rPr lang="en-US" sz="1400" dirty="0"/>
              <a:t> du </a:t>
            </a:r>
            <a:r>
              <a:rPr lang="en-US" sz="1400" dirty="0" err="1"/>
              <a:t>groupe</a:t>
            </a:r>
            <a:r>
              <a:rPr lang="en-US" sz="1400" dirty="0"/>
              <a:t> </a:t>
            </a:r>
            <a:r>
              <a:rPr lang="en-US" sz="1400" b="1" dirty="0"/>
              <a:t>(et pas </a:t>
            </a:r>
            <a:r>
              <a:rPr lang="en-US" sz="1400" b="1" dirty="0" err="1"/>
              <a:t>uniquement</a:t>
            </a:r>
            <a:r>
              <a:rPr lang="en-US" sz="1400" b="1" dirty="0"/>
              <a:t> le leader !).</a:t>
            </a:r>
          </a:p>
        </p:txBody>
      </p:sp>
    </p:spTree>
    <p:extLst>
      <p:ext uri="{BB962C8B-B14F-4D97-AF65-F5344CB8AC3E}">
        <p14:creationId xmlns:p14="http://schemas.microsoft.com/office/powerpoint/2010/main" val="4052011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eige, plein air, gelé, hiver&#10;&#10;Description générée automatiquement">
            <a:extLst>
              <a:ext uri="{FF2B5EF4-FFF2-40B4-BE49-F238E27FC236}">
                <a16:creationId xmlns:a16="http://schemas.microsoft.com/office/drawing/2014/main" id="{00130CA5-E7B7-DD93-688F-A491839C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60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687295-A2C0-1230-2C60-69C42F48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15546"/>
            <a:ext cx="5251316" cy="16681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dirty="0"/>
              <a:t>Trois types de glaciers et les trois modes de la vigilance Glaciers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605BBD-2985-1DF0-B4A7-95339CD07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</a:rPr>
              <a:t>DÉBONNAIRE : </a:t>
            </a:r>
            <a:r>
              <a:rPr lang="en-US" sz="1400" dirty="0" err="1"/>
              <a:t>quand</a:t>
            </a:r>
            <a:r>
              <a:rPr lang="en-US" sz="1400" dirty="0"/>
              <a:t> la section du glacier </a:t>
            </a:r>
            <a:r>
              <a:rPr lang="en-US" sz="1400" dirty="0" err="1"/>
              <a:t>est</a:t>
            </a:r>
            <a:r>
              <a:rPr lang="en-US" sz="1400" dirty="0"/>
              <a:t> peu </a:t>
            </a:r>
            <a:r>
              <a:rPr lang="en-US" sz="1400" dirty="0" err="1"/>
              <a:t>pentue</a:t>
            </a:r>
            <a:r>
              <a:rPr lang="en-US" sz="1400" dirty="0"/>
              <a:t> et </a:t>
            </a:r>
            <a:r>
              <a:rPr lang="en-US" sz="1400" dirty="0" err="1"/>
              <a:t>régulière</a:t>
            </a:r>
            <a:r>
              <a:rPr lang="en-US" sz="1400" dirty="0"/>
              <a:t>, </a:t>
            </a:r>
            <a:r>
              <a:rPr lang="en-US" sz="1400" dirty="0" err="1"/>
              <a:t>qu’elle</a:t>
            </a:r>
            <a:r>
              <a:rPr lang="en-US" sz="1400" dirty="0"/>
              <a:t> ne </a:t>
            </a:r>
            <a:r>
              <a:rPr lang="en-US" sz="1400" dirty="0" err="1"/>
              <a:t>présente</a:t>
            </a:r>
            <a:r>
              <a:rPr lang="en-US" sz="1400" dirty="0"/>
              <a:t> pas de zone de crevasses. </a:t>
            </a:r>
            <a:r>
              <a:rPr lang="en-US" sz="1400" dirty="0" err="1"/>
              <a:t>Cette</a:t>
            </a:r>
            <a:r>
              <a:rPr lang="en-US" sz="1400" dirty="0"/>
              <a:t> vigilance Glacier sera </a:t>
            </a:r>
            <a:r>
              <a:rPr lang="en-US" sz="1400" dirty="0" err="1"/>
              <a:t>donc</a:t>
            </a:r>
            <a:r>
              <a:rPr lang="en-US" sz="1400" dirty="0"/>
              <a:t> </a:t>
            </a:r>
            <a:r>
              <a:rPr lang="en-US" sz="1400" dirty="0" err="1"/>
              <a:t>identifiée</a:t>
            </a:r>
            <a:r>
              <a:rPr lang="en-US" sz="1400" dirty="0"/>
              <a:t> </a:t>
            </a:r>
            <a:r>
              <a:rPr lang="en-US" sz="1400" dirty="0" err="1"/>
              <a:t>comme</a:t>
            </a:r>
            <a:r>
              <a:rPr lang="en-US" sz="1400" dirty="0"/>
              <a:t> </a:t>
            </a:r>
            <a:r>
              <a:rPr lang="en-US" sz="1400" b="1" dirty="0"/>
              <a:t>sans </a:t>
            </a:r>
            <a:r>
              <a:rPr lang="en-US" sz="1400" b="1" dirty="0" err="1"/>
              <a:t>risque</a:t>
            </a:r>
            <a:r>
              <a:rPr lang="en-US" sz="1400" dirty="0"/>
              <a:t>, et </a:t>
            </a:r>
            <a:r>
              <a:rPr lang="en-US" sz="1400" dirty="0" err="1"/>
              <a:t>donc</a:t>
            </a:r>
            <a:r>
              <a:rPr lang="en-US" sz="1400" dirty="0"/>
              <a:t> </a:t>
            </a:r>
            <a:r>
              <a:rPr lang="en-US" sz="1400" dirty="0" err="1"/>
              <a:t>représentée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VERT.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dirty="0"/>
              <a:t>CLASSIQUE : </a:t>
            </a:r>
            <a:r>
              <a:rPr lang="en-US" sz="1400" dirty="0" err="1"/>
              <a:t>quand</a:t>
            </a:r>
            <a:r>
              <a:rPr lang="en-US" sz="1400" dirty="0"/>
              <a:t> le glacier </a:t>
            </a:r>
            <a:r>
              <a:rPr lang="en-US" sz="1400" dirty="0" err="1"/>
              <a:t>présente</a:t>
            </a:r>
            <a:r>
              <a:rPr lang="en-US" sz="1400" dirty="0"/>
              <a:t> </a:t>
            </a:r>
            <a:r>
              <a:rPr lang="en-US" sz="1400" dirty="0" err="1"/>
              <a:t>une</a:t>
            </a:r>
            <a:r>
              <a:rPr lang="en-US" sz="1400" dirty="0"/>
              <a:t> zone de crevasses bien </a:t>
            </a:r>
            <a:r>
              <a:rPr lang="en-US" sz="1400" dirty="0" err="1"/>
              <a:t>identifiée</a:t>
            </a:r>
            <a:r>
              <a:rPr lang="en-US" sz="1400" dirty="0"/>
              <a:t>, </a:t>
            </a:r>
            <a:r>
              <a:rPr lang="en-US" sz="1400" dirty="0" err="1"/>
              <a:t>qu’il</a:t>
            </a:r>
            <a:r>
              <a:rPr lang="en-US" sz="1400" dirty="0"/>
              <a:t> </a:t>
            </a:r>
            <a:r>
              <a:rPr lang="en-US" sz="1400" dirty="0" err="1"/>
              <a:t>est</a:t>
            </a:r>
            <a:r>
              <a:rPr lang="en-US" sz="1400" dirty="0"/>
              <a:t> possible de </a:t>
            </a:r>
            <a:r>
              <a:rPr lang="en-US" sz="1400" dirty="0" err="1"/>
              <a:t>contourner</a:t>
            </a:r>
            <a:r>
              <a:rPr lang="en-US" sz="1400" dirty="0"/>
              <a:t> </a:t>
            </a:r>
            <a:r>
              <a:rPr lang="en-US" sz="1400" dirty="0" err="1"/>
              <a:t>simplement</a:t>
            </a:r>
            <a:r>
              <a:rPr lang="en-US" sz="1400" dirty="0"/>
              <a:t>. </a:t>
            </a:r>
            <a:r>
              <a:rPr lang="en-US" sz="1400" dirty="0" err="1"/>
              <a:t>Cette</a:t>
            </a:r>
            <a:r>
              <a:rPr lang="en-US" sz="1400" dirty="0"/>
              <a:t> vigilance Glacier sera </a:t>
            </a:r>
            <a:r>
              <a:rPr lang="en-US" sz="1400" dirty="0" err="1"/>
              <a:t>identifiée</a:t>
            </a:r>
            <a:r>
              <a:rPr lang="en-US" sz="1400" dirty="0"/>
              <a:t> </a:t>
            </a:r>
            <a:r>
              <a:rPr lang="en-US" sz="1400" dirty="0" err="1"/>
              <a:t>comme</a:t>
            </a:r>
            <a:r>
              <a:rPr lang="en-US" sz="1400" dirty="0"/>
              <a:t> </a:t>
            </a:r>
            <a:r>
              <a:rPr lang="en-US" sz="1400" b="1" dirty="0"/>
              <a:t>à </a:t>
            </a:r>
            <a:r>
              <a:rPr lang="en-US" sz="1400" b="1" dirty="0" err="1"/>
              <a:t>risque</a:t>
            </a:r>
            <a:r>
              <a:rPr lang="en-US" sz="1400" b="1" dirty="0"/>
              <a:t> </a:t>
            </a:r>
            <a:r>
              <a:rPr lang="en-US" sz="1400" b="1" dirty="0" err="1"/>
              <a:t>modéré</a:t>
            </a:r>
            <a:r>
              <a:rPr lang="en-US" sz="1400" dirty="0"/>
              <a:t>, et </a:t>
            </a:r>
            <a:r>
              <a:rPr lang="en-US" sz="1400" dirty="0" err="1"/>
              <a:t>donc</a:t>
            </a:r>
            <a:r>
              <a:rPr lang="en-US" sz="1400" dirty="0"/>
              <a:t> </a:t>
            </a:r>
            <a:r>
              <a:rPr lang="en-US" sz="1400" dirty="0" err="1"/>
              <a:t>représentée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JAUNE. </a:t>
            </a:r>
            <a:r>
              <a:rPr lang="en-US" sz="1400" dirty="0" err="1"/>
              <a:t>C’est</a:t>
            </a:r>
            <a:r>
              <a:rPr lang="en-US" sz="1400" dirty="0"/>
              <a:t> la situation la plus </a:t>
            </a:r>
            <a:r>
              <a:rPr lang="en-US" sz="1400" dirty="0" err="1"/>
              <a:t>fréquente</a:t>
            </a:r>
            <a:r>
              <a:rPr lang="en-US" sz="1400" dirty="0"/>
              <a:t> dans les Alpes.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COMPLEXE : </a:t>
            </a:r>
            <a:r>
              <a:rPr lang="en-US" sz="1400" dirty="0" err="1"/>
              <a:t>quand</a:t>
            </a:r>
            <a:r>
              <a:rPr lang="en-US" sz="1400" dirty="0"/>
              <a:t> le glacier </a:t>
            </a:r>
            <a:r>
              <a:rPr lang="en-US" sz="1400" dirty="0" err="1"/>
              <a:t>présente</a:t>
            </a:r>
            <a:r>
              <a:rPr lang="en-US" sz="1400" dirty="0"/>
              <a:t> </a:t>
            </a:r>
            <a:r>
              <a:rPr lang="en-US" sz="1400" dirty="0" err="1"/>
              <a:t>une</a:t>
            </a:r>
            <a:r>
              <a:rPr lang="en-US" sz="1400" dirty="0"/>
              <a:t> zone de crevasses bien </a:t>
            </a:r>
            <a:r>
              <a:rPr lang="en-US" sz="1400" dirty="0" err="1"/>
              <a:t>identifiée</a:t>
            </a:r>
            <a:r>
              <a:rPr lang="en-US" sz="1400" dirty="0"/>
              <a:t> </a:t>
            </a:r>
            <a:r>
              <a:rPr lang="en-US" sz="1400" dirty="0" err="1"/>
              <a:t>qu’il</a:t>
            </a:r>
            <a:r>
              <a:rPr lang="en-US" sz="1400" dirty="0"/>
              <a:t> faut traverser, sans </a:t>
            </a:r>
            <a:r>
              <a:rPr lang="en-US" sz="1400" dirty="0" err="1"/>
              <a:t>possibilité</a:t>
            </a:r>
            <a:r>
              <a:rPr lang="en-US" sz="1400" dirty="0"/>
              <a:t> de </a:t>
            </a:r>
            <a:r>
              <a:rPr lang="en-US" sz="1400" dirty="0" err="1"/>
              <a:t>contournement</a:t>
            </a:r>
            <a:r>
              <a:rPr lang="en-US" sz="1400" dirty="0"/>
              <a:t>. </a:t>
            </a:r>
            <a:r>
              <a:rPr lang="en-US" sz="1400" dirty="0" err="1"/>
              <a:t>Cette</a:t>
            </a:r>
            <a:r>
              <a:rPr lang="en-US" sz="1400" dirty="0"/>
              <a:t> vigilance Glacier sera </a:t>
            </a:r>
            <a:r>
              <a:rPr lang="en-US" sz="1400" dirty="0" err="1"/>
              <a:t>identifiée</a:t>
            </a:r>
            <a:r>
              <a:rPr lang="en-US" sz="1400" dirty="0"/>
              <a:t> </a:t>
            </a:r>
            <a:r>
              <a:rPr lang="en-US" sz="1400" dirty="0" err="1"/>
              <a:t>comme</a:t>
            </a:r>
            <a:r>
              <a:rPr lang="en-US" sz="1400" dirty="0"/>
              <a:t> </a:t>
            </a:r>
            <a:r>
              <a:rPr lang="en-US" sz="1400" b="1" dirty="0"/>
              <a:t>à </a:t>
            </a:r>
            <a:r>
              <a:rPr lang="en-US" sz="1400" b="1" dirty="0" err="1"/>
              <a:t>risque</a:t>
            </a:r>
            <a:r>
              <a:rPr lang="en-US" sz="1400" dirty="0"/>
              <a:t>, et </a:t>
            </a:r>
            <a:r>
              <a:rPr lang="en-US" sz="1400" dirty="0" err="1"/>
              <a:t>donc</a:t>
            </a:r>
            <a:r>
              <a:rPr lang="en-US" sz="1400" dirty="0"/>
              <a:t> </a:t>
            </a:r>
            <a:r>
              <a:rPr lang="en-US" sz="1400" dirty="0" err="1"/>
              <a:t>représentée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ROUGE.</a:t>
            </a:r>
          </a:p>
        </p:txBody>
      </p:sp>
      <p:pic>
        <p:nvPicPr>
          <p:cNvPr id="6" name="Espace réservé pour une image  5" descr="Une image contenant plein air, neige, Relief glaciaire, skier&#10;&#10;Description générée automatiquement">
            <a:extLst>
              <a:ext uri="{FF2B5EF4-FFF2-40B4-BE49-F238E27FC236}">
                <a16:creationId xmlns:a16="http://schemas.microsoft.com/office/drawing/2014/main" id="{C17B023E-4622-7D23-59AE-FA049078F1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395" r="17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83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4A3163-45CA-D702-2480-81D64510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800100"/>
            <a:ext cx="10995659" cy="1228725"/>
          </a:xfrm>
        </p:spPr>
        <p:txBody>
          <a:bodyPr>
            <a:normAutofit fontScale="90000"/>
          </a:bodyPr>
          <a:lstStyle/>
          <a:p>
            <a:r>
              <a:rPr lang="fr-FR" dirty="0"/>
              <a:t>La CSV n’est pas un outil, ni une méthode…</a:t>
            </a:r>
            <a:br>
              <a:rPr lang="fr-FR" dirty="0"/>
            </a:br>
            <a:r>
              <a:rPr lang="fr-FR" dirty="0"/>
              <a:t>c’est UNE DÉMARCHE et sera ce que nous en ferons ensemble avec le groupe.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DAA0C5-A58A-7EA9-EC5C-B042A35B6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Elle nécessite des outils très simples (une feuille blanche, un stylo et 3 feutres de couleurs (vert, jaune, rouge).</a:t>
            </a:r>
          </a:p>
          <a:p>
            <a:r>
              <a:rPr lang="fr-FR" dirty="0"/>
              <a:t>Elle se déroule durant toutes les phases d’une sortie.</a:t>
            </a:r>
          </a:p>
          <a:p>
            <a:r>
              <a:rPr lang="fr-FR" dirty="0"/>
              <a:t>Elle concerne l’ensemble du groupe, qui est impliqué dans la réalisation de la représentation graphique de la sortie. Il y a autant de CSV qu’il y a de leader et de groupe.</a:t>
            </a:r>
          </a:p>
          <a:p>
            <a:r>
              <a:rPr lang="fr-FR" dirty="0"/>
              <a:t>Le leader choisi les outils et stratégies les mieux adaptés au projet du groupe et à ses compétences, aux contraintes de temps et lieu. </a:t>
            </a:r>
          </a:p>
          <a:p>
            <a:r>
              <a:rPr lang="fr-FR" dirty="0"/>
              <a:t>Il les partage et les explicite avec l’ensemble du groupe.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4642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nature, plein air, neige, Relief glaciaire&#10;&#10;Description générée automatiquement">
            <a:extLst>
              <a:ext uri="{FF2B5EF4-FFF2-40B4-BE49-F238E27FC236}">
                <a16:creationId xmlns:a16="http://schemas.microsoft.com/office/drawing/2014/main" id="{E200B6FA-7054-3BCD-5653-A2BA08D0E2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120"/>
          <a:stretch/>
        </p:blipFill>
        <p:spPr>
          <a:xfrm>
            <a:off x="4917988" y="10"/>
            <a:ext cx="793303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336064-09A6-C649-AEEF-162882C4C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7967"/>
            <a:ext cx="3822189" cy="16681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dirty="0"/>
              <a:t>La Vigilance Glacier </a:t>
            </a:r>
            <a:r>
              <a:rPr lang="en-US" sz="3100" dirty="0" err="1"/>
              <a:t>dépend</a:t>
            </a:r>
            <a:r>
              <a:rPr lang="en-US" sz="3100" dirty="0"/>
              <a:t> </a:t>
            </a:r>
            <a:r>
              <a:rPr lang="en-US" sz="3100" dirty="0" err="1"/>
              <a:t>aussi</a:t>
            </a:r>
            <a:r>
              <a:rPr lang="en-US" sz="3100" dirty="0"/>
              <a:t> des conditions et des participants.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EF848F-10CF-AD35-CDEE-A94C9EC9F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L’enneigement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La trace et la </a:t>
            </a:r>
            <a:r>
              <a:rPr lang="en-US" sz="2000" dirty="0" err="1"/>
              <a:t>fréquentation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Les </a:t>
            </a:r>
            <a:r>
              <a:rPr lang="en-US" sz="2000" dirty="0" err="1"/>
              <a:t>compétences</a:t>
            </a:r>
            <a:r>
              <a:rPr lang="en-US" sz="2000" dirty="0"/>
              <a:t> des participants et </a:t>
            </a:r>
            <a:r>
              <a:rPr lang="en-US" sz="2000" b="1" dirty="0" err="1"/>
              <a:t>une</a:t>
            </a:r>
            <a:r>
              <a:rPr lang="en-US" sz="2000" b="1" dirty="0"/>
              <a:t> obligation de partage des </a:t>
            </a:r>
            <a:r>
              <a:rPr lang="en-US" sz="2000" b="1" dirty="0" err="1"/>
              <a:t>compétences</a:t>
            </a:r>
            <a:r>
              <a:rPr lang="en-US" sz="2000" b="1" dirty="0"/>
              <a:t> de secours.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méteo</a:t>
            </a:r>
            <a:r>
              <a:rPr lang="en-US" sz="2000" dirty="0"/>
              <a:t> (temperature et </a:t>
            </a:r>
            <a:r>
              <a:rPr lang="en-US" sz="2000" dirty="0" err="1"/>
              <a:t>visibilité</a:t>
            </a:r>
            <a:r>
              <a:rPr lang="en-US" sz="20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i="1" dirty="0"/>
              <a:t>Comment prendre </a:t>
            </a:r>
            <a:r>
              <a:rPr lang="en-US" sz="2000" i="1" dirty="0" err="1"/>
              <a:t>en</a:t>
            </a:r>
            <a:r>
              <a:rPr lang="en-US" sz="2000" i="1" dirty="0"/>
              <a:t> </a:t>
            </a:r>
            <a:r>
              <a:rPr lang="en-US" sz="2000" i="1" dirty="0" err="1"/>
              <a:t>compte</a:t>
            </a:r>
            <a:r>
              <a:rPr lang="en-US" sz="2000" i="1" dirty="0"/>
              <a:t> un </a:t>
            </a:r>
            <a:r>
              <a:rPr lang="en-US" sz="2000" i="1" dirty="0" err="1"/>
              <a:t>risque</a:t>
            </a:r>
            <a:r>
              <a:rPr lang="en-US" sz="2000" i="1" dirty="0"/>
              <a:t> </a:t>
            </a:r>
            <a:r>
              <a:rPr lang="en-US" sz="2000" i="1" dirty="0" err="1"/>
              <a:t>nivologique</a:t>
            </a:r>
            <a:r>
              <a:rPr lang="en-US" sz="2000" i="1" dirty="0"/>
              <a:t> important et </a:t>
            </a:r>
            <a:r>
              <a:rPr lang="en-US" sz="2000" i="1" dirty="0" err="1"/>
              <a:t>cette</a:t>
            </a:r>
            <a:r>
              <a:rPr lang="en-US" sz="2000" i="1" dirty="0"/>
              <a:t> vigilance Glacier ?</a:t>
            </a:r>
          </a:p>
        </p:txBody>
      </p:sp>
    </p:spTree>
    <p:extLst>
      <p:ext uri="{BB962C8B-B14F-4D97-AF65-F5344CB8AC3E}">
        <p14:creationId xmlns:p14="http://schemas.microsoft.com/office/powerpoint/2010/main" val="400026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18051F-0BA4-4C80-832C-1845011B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ue basse de nuages dans le ciel">
            <a:extLst>
              <a:ext uri="{FF2B5EF4-FFF2-40B4-BE49-F238E27FC236}">
                <a16:creationId xmlns:a16="http://schemas.microsoft.com/office/drawing/2014/main" id="{C602B478-3610-89F4-F551-FD532D0DC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19" y="341386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961205" y="-372795"/>
            <a:ext cx="6857999" cy="7603591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DA3402-C97A-C3BB-C32D-4E2D16D08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5792" y="952500"/>
            <a:ext cx="9451979" cy="2388108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rgbClr val="FFFFFF"/>
                </a:solidFill>
              </a:rPr>
              <a:t>Merci pour votre attention…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Belles sorties en montagne.</a:t>
            </a:r>
            <a:br>
              <a:rPr lang="fr-FR" dirty="0">
                <a:solidFill>
                  <a:srgbClr val="FFFFFF"/>
                </a:solidFill>
              </a:rPr>
            </a:b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Retrouvez-nous sur CSV-</a:t>
            </a:r>
            <a:r>
              <a:rPr lang="fr-FR" dirty="0" err="1">
                <a:solidFill>
                  <a:srgbClr val="FFFFFF"/>
                </a:solidFill>
              </a:rPr>
              <a:t>News.com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6B9E27-5AA7-E7C1-117E-7FB7EF66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0048" y="4242820"/>
            <a:ext cx="8927723" cy="1936461"/>
          </a:xfrm>
        </p:spPr>
        <p:txBody>
          <a:bodyPr anchor="b">
            <a:normAutofit/>
          </a:bodyPr>
          <a:lstStyle/>
          <a:p>
            <a:pPr algn="r"/>
            <a:r>
              <a:rPr lang="fr-FR" dirty="0">
                <a:solidFill>
                  <a:srgbClr val="FFFFFF"/>
                </a:solidFill>
              </a:rPr>
              <a:t>Nous sommes à votre disposition pour continuer ce chemin ensemble</a:t>
            </a:r>
          </a:p>
          <a:p>
            <a:pPr algn="r"/>
            <a:r>
              <a:rPr lang="fr-FR" dirty="0">
                <a:solidFill>
                  <a:srgbClr val="FFFFFF"/>
                </a:solidFill>
              </a:rPr>
              <a:t>Dominique </a:t>
            </a:r>
            <a:r>
              <a:rPr lang="fr-FR" dirty="0" err="1">
                <a:solidFill>
                  <a:srgbClr val="FFFFFF"/>
                </a:solidFill>
              </a:rPr>
              <a:t>Ansel</a:t>
            </a:r>
            <a:r>
              <a:rPr lang="fr-FR" dirty="0">
                <a:solidFill>
                  <a:srgbClr val="FFFFFF"/>
                </a:solidFill>
              </a:rPr>
              <a:t>, Paulo </a:t>
            </a:r>
            <a:r>
              <a:rPr lang="fr-FR" dirty="0" err="1">
                <a:solidFill>
                  <a:srgbClr val="FFFFFF"/>
                </a:solidFill>
              </a:rPr>
              <a:t>Grobel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&amp; </a:t>
            </a:r>
          </a:p>
          <a:p>
            <a:pPr algn="r"/>
            <a:r>
              <a:rPr lang="fr-FR" dirty="0">
                <a:solidFill>
                  <a:srgbClr val="FFFFFF"/>
                </a:solidFill>
              </a:rPr>
              <a:t>toute l’équipe CSV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35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F2D5967-D287-4BDA-8914-854D6EC8A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B76CE4-5ACF-96DE-6E00-968A4842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0976"/>
            <a:ext cx="3536516" cy="2245737"/>
          </a:xfrm>
        </p:spPr>
        <p:txBody>
          <a:bodyPr>
            <a:normAutofit/>
          </a:bodyPr>
          <a:lstStyle/>
          <a:p>
            <a:r>
              <a:rPr lang="fr-FR" sz="3100" dirty="0"/>
              <a:t>Quelle est l’intérêt d’une démarche CSV dans les différentes formes de pratique 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538056-4BE2-4156-9522-75617E95F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4BC1CD-C6AE-C651-215B-A35D6D93C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37" y="3429000"/>
            <a:ext cx="3521564" cy="263694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fr-FR" dirty="0"/>
              <a:t>Cartographie SYSTÉMIQUE des Vigilances ?</a:t>
            </a:r>
          </a:p>
          <a:p>
            <a:pPr>
              <a:lnSpc>
                <a:spcPct val="110000"/>
              </a:lnSpc>
            </a:pPr>
            <a:r>
              <a:rPr lang="fr-FR" dirty="0"/>
              <a:t>C’est quoi ? </a:t>
            </a:r>
          </a:p>
          <a:p>
            <a:pPr>
              <a:lnSpc>
                <a:spcPct val="110000"/>
              </a:lnSpc>
            </a:pPr>
            <a:r>
              <a:rPr lang="fr-FR" dirty="0"/>
              <a:t>Ça sert à quoi ?</a:t>
            </a:r>
          </a:p>
          <a:p>
            <a:pPr>
              <a:lnSpc>
                <a:spcPct val="110000"/>
              </a:lnSpc>
            </a:pPr>
            <a:r>
              <a:rPr lang="fr-FR" dirty="0"/>
              <a:t>Comment faire concrètement une CSV ?</a:t>
            </a:r>
          </a:p>
        </p:txBody>
      </p:sp>
      <p:pic>
        <p:nvPicPr>
          <p:cNvPr id="5" name="Picture 4" descr="Puzzle blanc avec une pièce rouge">
            <a:extLst>
              <a:ext uri="{FF2B5EF4-FFF2-40B4-BE49-F238E27FC236}">
                <a16:creationId xmlns:a16="http://schemas.microsoft.com/office/drawing/2014/main" id="{3AC73887-5074-3437-9E8D-F26085ADA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7" r="11186" b="1"/>
          <a:stretch/>
        </p:blipFill>
        <p:spPr>
          <a:xfrm>
            <a:off x="4648200" y="952500"/>
            <a:ext cx="6903309" cy="51053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40FC25-B92B-49CA-9B3B-580CCD12F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C33B0-D936-9A9E-112D-99C13C3FB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1645920"/>
          </a:xfrm>
        </p:spPr>
        <p:txBody>
          <a:bodyPr/>
          <a:lstStyle/>
          <a:p>
            <a:r>
              <a:rPr lang="fr-FR" dirty="0"/>
              <a:t>La Démarche CSV ?</a:t>
            </a:r>
            <a:br>
              <a:rPr lang="fr-FR" dirty="0"/>
            </a:br>
            <a:r>
              <a:rPr lang="fr-FR" dirty="0"/>
              <a:t>C’est quoi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D37E3D-8B6B-E073-BEF7-0191FD930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2228850"/>
            <a:ext cx="6481953" cy="3220974"/>
          </a:xfrm>
        </p:spPr>
        <p:txBody>
          <a:bodyPr/>
          <a:lstStyle/>
          <a:p>
            <a:r>
              <a:rPr lang="fr-FR" sz="3200" dirty="0"/>
              <a:t>Une démarche participative.</a:t>
            </a:r>
            <a:endParaRPr lang="fr-FR" dirty="0"/>
          </a:p>
          <a:p>
            <a:r>
              <a:rPr lang="fr-FR" dirty="0"/>
              <a:t>C pour Cartographie </a:t>
            </a:r>
          </a:p>
          <a:p>
            <a:r>
              <a:rPr lang="fr-FR" dirty="0"/>
              <a:t>S pour Systémique </a:t>
            </a:r>
          </a:p>
          <a:p>
            <a:r>
              <a:rPr lang="fr-FR" dirty="0"/>
              <a:t>V pour Vigilances</a:t>
            </a:r>
          </a:p>
          <a:p>
            <a:r>
              <a:rPr lang="fr-FR" sz="1600" b="1" i="1" dirty="0"/>
              <a:t>Quel est le sens de ces quatre mots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703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04C2DA-DC2F-C49D-32D0-CB5786293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1231392"/>
          </a:xfrm>
        </p:spPr>
        <p:txBody>
          <a:bodyPr/>
          <a:lstStyle/>
          <a:p>
            <a:r>
              <a:rPr lang="fr-FR" dirty="0"/>
              <a:t>La CSV c’est :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0B276A-8359-364D-1C9D-1BB483CED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1950720"/>
            <a:ext cx="9311640" cy="25847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Une représentation graphique de la sortie (une préparation </a:t>
            </a:r>
            <a:r>
              <a:rPr lang="fr-FR" b="1" u="sng" dirty="0"/>
              <a:t>concrète</a:t>
            </a:r>
            <a:r>
              <a:rPr lang="fr-FR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u="sng" dirty="0" err="1"/>
              <a:t>Co-construite</a:t>
            </a:r>
            <a:r>
              <a:rPr lang="fr-FR" dirty="0"/>
              <a:t> avec les participants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u="sng" dirty="0"/>
              <a:t>Utiliser durant toute la sortie </a:t>
            </a:r>
            <a:r>
              <a:rPr lang="fr-FR" dirty="0"/>
              <a:t>: pour la préparation, sur le terrain et pour le débriefing (capitalisation)</a:t>
            </a:r>
          </a:p>
        </p:txBody>
      </p:sp>
    </p:spTree>
    <p:extLst>
      <p:ext uri="{BB962C8B-B14F-4D97-AF65-F5344CB8AC3E}">
        <p14:creationId xmlns:p14="http://schemas.microsoft.com/office/powerpoint/2010/main" val="86692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18051F-0BA4-4C80-832C-1845011B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ue basse de nuages dans le ciel">
            <a:extLst>
              <a:ext uri="{FF2B5EF4-FFF2-40B4-BE49-F238E27FC236}">
                <a16:creationId xmlns:a16="http://schemas.microsoft.com/office/drawing/2014/main" id="{C602B478-3610-89F4-F551-FD532D0DC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961205" y="-372795"/>
            <a:ext cx="6857999" cy="7603591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DA3402-C97A-C3BB-C32D-4E2D16D08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330" y="1778698"/>
            <a:ext cx="10720441" cy="3746078"/>
          </a:xfrm>
        </p:spPr>
        <p:txBody>
          <a:bodyPr>
            <a:normAutofit/>
          </a:bodyPr>
          <a:lstStyle/>
          <a:p>
            <a:pPr algn="r"/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La préparation d’une sortie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  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avec la démarche CSV</a:t>
            </a:r>
            <a:br>
              <a:rPr lang="fr-FR" dirty="0">
                <a:solidFill>
                  <a:srgbClr val="FFFFFF"/>
                </a:solidFill>
              </a:rPr>
            </a:b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6B9E27-5AA7-E7C1-117E-7FB7EF668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3699" y="4846083"/>
            <a:ext cx="4872618" cy="1211818"/>
          </a:xfrm>
        </p:spPr>
        <p:txBody>
          <a:bodyPr anchor="b">
            <a:normAutofit/>
          </a:bodyPr>
          <a:lstStyle/>
          <a:p>
            <a:pPr algn="r"/>
            <a:r>
              <a:rPr lang="fr-FR" dirty="0">
                <a:solidFill>
                  <a:srgbClr val="FFFFFF"/>
                </a:solidFill>
              </a:rPr>
              <a:t>En moins d’une ½ h</a:t>
            </a:r>
          </a:p>
          <a:p>
            <a:pPr algn="r"/>
            <a:r>
              <a:rPr lang="fr-FR" dirty="0">
                <a:solidFill>
                  <a:srgbClr val="FFFFFF"/>
                </a:solidFill>
              </a:rPr>
              <a:t>Et de manière systématique…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28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E0655-28D9-7745-34F8-562836AE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4875666"/>
          </a:xfrm>
        </p:spPr>
        <p:txBody>
          <a:bodyPr>
            <a:normAutofit fontScale="90000"/>
          </a:bodyPr>
          <a:lstStyle/>
          <a:p>
            <a:r>
              <a:rPr lang="fr-FR" dirty="0"/>
              <a:t>Concrètement…</a:t>
            </a:r>
            <a:br>
              <a:rPr lang="fr-FR" dirty="0"/>
            </a:br>
            <a:r>
              <a:rPr lang="fr-FR" dirty="0"/>
              <a:t>choisissez une sortie que vous avez déjà réalisé,</a:t>
            </a:r>
            <a:br>
              <a:rPr lang="fr-FR" dirty="0"/>
            </a:br>
            <a:r>
              <a:rPr lang="fr-FR" dirty="0"/>
              <a:t>quelque soit l’activité</a:t>
            </a:r>
            <a:br>
              <a:rPr lang="fr-FR" dirty="0"/>
            </a:br>
            <a:br>
              <a:rPr lang="fr-FR" dirty="0"/>
            </a:br>
            <a:r>
              <a:rPr lang="fr-FR" dirty="0"/>
              <a:t>Faisons mentalement la CSV de cette sortie, </a:t>
            </a:r>
            <a:br>
              <a:rPr lang="fr-FR" dirty="0"/>
            </a:br>
            <a:r>
              <a:rPr lang="fr-FR" dirty="0"/>
              <a:t>étape par étape.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Quel intérêt pour vous ? Pour le groupe ?</a:t>
            </a:r>
            <a:br>
              <a:rPr lang="fr-FR" dirty="0"/>
            </a:br>
            <a:r>
              <a:rPr lang="fr-FR" dirty="0"/>
              <a:t>pour la prochaine sortie ?</a:t>
            </a:r>
            <a:br>
              <a:rPr lang="fr-FR" dirty="0"/>
            </a:br>
            <a:br>
              <a:rPr lang="fr-FR" dirty="0"/>
            </a:br>
            <a:r>
              <a:rPr lang="fr-FR" dirty="0"/>
              <a:t>Pour le club… ?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351300"/>
      </p:ext>
    </p:extLst>
  </p:cSld>
  <p:clrMapOvr>
    <a:masterClrMapping/>
  </p:clrMapOvr>
</p:sld>
</file>

<file path=ppt/theme/theme1.xml><?xml version="1.0" encoding="utf-8"?>
<a:theme xmlns:a="http://schemas.openxmlformats.org/drawingml/2006/main" name="Tribune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1782</Words>
  <Application>Microsoft Macintosh PowerPoint</Application>
  <PresentationFormat>Grand écran</PresentationFormat>
  <Paragraphs>171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5" baseType="lpstr">
      <vt:lpstr>Amasis MT Pro Medium</vt:lpstr>
      <vt:lpstr>Arial</vt:lpstr>
      <vt:lpstr>Univers Light</vt:lpstr>
      <vt:lpstr>TribuneVTI</vt:lpstr>
      <vt:lpstr> La Carto des Vigilances,  en ski de randonnée   </vt:lpstr>
      <vt:lpstr> Les 3 Piliers de la CSV  1… Une sortie en montagne est un ensemble cohérent ( Préparation, Action, Analyse, Capitalisation) dont la reconduction construit des connaissances, des compétences…, et du Plaisir.  2… C’est un monde d’interactions et de fonctionnements de groupe.  3… La dimension Humaine est centrale, à la fois individuelle, groupale et psycho-sociale.</vt:lpstr>
      <vt:lpstr>La CSV est une démarche concrète  d’implication des participants  dans les stratégies de sécurité en montagne,  co-construite  sous la responsabilité du leader de la sortie.</vt:lpstr>
      <vt:lpstr>La CSV n’est pas un outil, ni une méthode… c’est UNE DÉMARCHE et sera ce que nous en ferons ensemble avec le groupe.</vt:lpstr>
      <vt:lpstr>Quelle est l’intérêt d’une démarche CSV dans les différentes formes de pratique ?</vt:lpstr>
      <vt:lpstr>La Démarche CSV ? C’est quoi ?</vt:lpstr>
      <vt:lpstr>La CSV c’est :</vt:lpstr>
      <vt:lpstr> La préparation d’une sortie    avec la démarche CSV </vt:lpstr>
      <vt:lpstr>Concrètement… choisissez une sortie que vous avez déjà réalisé, quelque soit l’activité  Faisons mentalement la CSV de cette sortie,  étape par étape.  Quel intérêt pour vous ? Pour le groupe ? pour la prochaine sortie ?  Pour le club… ? </vt:lpstr>
      <vt:lpstr>Une CSV générique…  C’est une feuille blanche !</vt:lpstr>
      <vt:lpstr>Présentation PowerPoint</vt:lpstr>
      <vt:lpstr>Présentation PowerPoint</vt:lpstr>
      <vt:lpstr>Présentation PowerPoint</vt:lpstr>
      <vt:lpstr>Présentation PowerPoint</vt:lpstr>
      <vt:lpstr>Une CSV… un gribouillon ?</vt:lpstr>
      <vt:lpstr>1ère étape  CSV = d’abord un groupe  (de l’Humain)</vt:lpstr>
      <vt:lpstr>Des intéractions circulaires.</vt:lpstr>
      <vt:lpstr>Donner de l’importance au groupe</vt:lpstr>
      <vt:lpstr>Présentation PowerPoint</vt:lpstr>
      <vt:lpstr>2ème étape : analyse et  PARTAGE  des informations avec (et entre) TOUS les participants.</vt:lpstr>
      <vt:lpstr>En hiver…  Evaluer le Danger Local, du point de vue des pratiquants</vt:lpstr>
      <vt:lpstr>3eme étape : le croquis de la sortie… Au centre (?)  C’est l’étape la plus importante, la plus compliquée aussi.</vt:lpstr>
      <vt:lpstr>Pour faciliter la représentation graphique… 3 couleurs pour trois niveaux/modes de vigilance.</vt:lpstr>
      <vt:lpstr>Présentation PowerPoint</vt:lpstr>
      <vt:lpstr>4ème étape   La préparation concrète </vt:lpstr>
      <vt:lpstr>Les différentes postures de l’encadrant…</vt:lpstr>
      <vt:lpstr>5ème étape  Retour à la notion de Groupe</vt:lpstr>
      <vt:lpstr> Nous venons de faire un 3x3… mais :  - centré sur le groupe - augmenté (analyse et capitalisation),  - sous une forme graphique  - et surtout Fait Ensemble.  Il devrait donc être simple de passer de l’un à l’autre.  Du 3x3 à la CSV…</vt:lpstr>
      <vt:lpstr>Après la course.  La CSV, est aussi un outil de l’analyse de la sortie</vt:lpstr>
      <vt:lpstr>Pour la suite de l’hiver…  Avec d’autres vigilances</vt:lpstr>
      <vt:lpstr>En hiver, une « Vigilance Nivologie »  centrale.  MAIS PAS QUE !!!</vt:lpstr>
      <vt:lpstr>La vigilance  « risque de chute »</vt:lpstr>
      <vt:lpstr>Trois modes de vigilance en fonction de la pente.</vt:lpstr>
      <vt:lpstr>Les critères complémentaires</vt:lpstr>
      <vt:lpstr>Présentation PowerPoint</vt:lpstr>
      <vt:lpstr>Trois modes de vigilance Mauvais temps…</vt:lpstr>
      <vt:lpstr>Quelques remarques</vt:lpstr>
      <vt:lpstr>Présentation PowerPoint</vt:lpstr>
      <vt:lpstr>Trois types de glaciers et les trois modes de la vigilance Glaciers</vt:lpstr>
      <vt:lpstr>La Vigilance Glacier dépend aussi des conditions et des participants. </vt:lpstr>
      <vt:lpstr>Merci pour votre attention… Belles sorties en montagne.  Retrouvez-nous sur CSV-News.com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Alpes à l’Himalaya…  La Carto des Vigilances  à la FFCAM…</dc:title>
  <dc:creator>paulo.grobel@orange.fr</dc:creator>
  <cp:lastModifiedBy>paulo grobel</cp:lastModifiedBy>
  <cp:revision>26</cp:revision>
  <dcterms:created xsi:type="dcterms:W3CDTF">2024-04-04T06:28:17Z</dcterms:created>
  <dcterms:modified xsi:type="dcterms:W3CDTF">2025-01-07T14:22:01Z</dcterms:modified>
</cp:coreProperties>
</file>